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8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6" r:id="rId35"/>
    <p:sldId id="327" r:id="rId36"/>
    <p:sldId id="341" r:id="rId37"/>
    <p:sldId id="342" r:id="rId38"/>
    <p:sldId id="329" r:id="rId39"/>
    <p:sldId id="330" r:id="rId40"/>
    <p:sldId id="331" r:id="rId41"/>
    <p:sldId id="343" r:id="rId42"/>
    <p:sldId id="344" r:id="rId43"/>
    <p:sldId id="332" r:id="rId44"/>
    <p:sldId id="333" r:id="rId45"/>
    <p:sldId id="334" r:id="rId46"/>
    <p:sldId id="335" r:id="rId47"/>
    <p:sldId id="336" r:id="rId48"/>
    <p:sldId id="337" r:id="rId49"/>
    <p:sldId id="338" r:id="rId50"/>
    <p:sldId id="339" r:id="rId51"/>
    <p:sldId id="340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7A3DB1-B9F6-4224-B9CF-656BDA5C7EC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7232FC-523C-445F-8E07-CA22B91A92D5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F886A8-5CC3-4452-89B8-2E5A93B4762A}" type="slidenum">
              <a:rPr lang="en-US"/>
              <a:pPr/>
              <a:t>10</a:t>
            </a:fld>
            <a:endParaRPr lang="en-US"/>
          </a:p>
        </p:txBody>
      </p:sp>
      <p:sp>
        <p:nvSpPr>
          <p:cNvPr id="88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169BDA-CAFC-41E1-B40F-EDDC85818727}" type="slidenum">
              <a:rPr lang="en-US"/>
              <a:pPr/>
              <a:t>11</a:t>
            </a:fld>
            <a:endParaRPr lang="en-US"/>
          </a:p>
        </p:txBody>
      </p:sp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082763-344D-46EB-94C6-F16F96EF2A1C}" type="slidenum">
              <a:rPr lang="en-US"/>
              <a:pPr/>
              <a:t>12</a:t>
            </a:fld>
            <a:endParaRPr lang="en-US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2EED10-9355-4F74-BEDE-ECB3F0E37473}" type="slidenum">
              <a:rPr lang="en-US"/>
              <a:pPr/>
              <a:t>13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DFCCCA-62DF-43BC-A6AE-2822901469F3}" type="slidenum">
              <a:rPr lang="en-US"/>
              <a:pPr/>
              <a:t>14</a:t>
            </a:fld>
            <a:endParaRPr lang="en-US"/>
          </a:p>
        </p:txBody>
      </p:sp>
      <p:sp>
        <p:nvSpPr>
          <p:cNvPr id="88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CFB78B-5997-473E-9D1E-8EDD9192BFFB}" type="slidenum">
              <a:rPr lang="en-US"/>
              <a:pPr/>
              <a:t>15</a:t>
            </a:fld>
            <a:endParaRPr lang="en-US"/>
          </a:p>
        </p:txBody>
      </p:sp>
      <p:sp>
        <p:nvSpPr>
          <p:cNvPr id="89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4B06A3-23E7-4959-A4FC-A03338623418}" type="slidenum">
              <a:rPr lang="en-US"/>
              <a:pPr/>
              <a:t>16</a:t>
            </a:fld>
            <a:endParaRPr lang="en-US"/>
          </a:p>
        </p:txBody>
      </p:sp>
      <p:sp>
        <p:nvSpPr>
          <p:cNvPr id="89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6BD8BC-5BF4-4BB9-B79A-773BBC0E2099}" type="slidenum">
              <a:rPr lang="en-US"/>
              <a:pPr/>
              <a:t>17</a:t>
            </a:fld>
            <a:endParaRPr lang="en-US"/>
          </a:p>
        </p:txBody>
      </p:sp>
      <p:sp>
        <p:nvSpPr>
          <p:cNvPr id="89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75DA50-B978-471F-A52B-02C478080BD6}" type="slidenum">
              <a:rPr lang="en-US"/>
              <a:pPr/>
              <a:t>18</a:t>
            </a:fld>
            <a:endParaRPr lang="en-US"/>
          </a:p>
        </p:txBody>
      </p:sp>
      <p:sp>
        <p:nvSpPr>
          <p:cNvPr id="89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65C0D1-EE99-4492-A286-6643A7E978FC}" type="slidenum">
              <a:rPr lang="en-US"/>
              <a:pPr/>
              <a:t>19</a:t>
            </a:fld>
            <a:endParaRPr lang="en-US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F4568F-4B5C-4B95-A939-9CE81B161D67}" type="slidenum">
              <a:rPr lang="en-US"/>
              <a:pPr/>
              <a:t>2</a:t>
            </a:fld>
            <a:endParaRPr lang="en-US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382B94-2C0E-4E86-894B-6C5352FE34CA}" type="slidenum">
              <a:rPr lang="en-US"/>
              <a:pPr/>
              <a:t>20</a:t>
            </a:fld>
            <a:endParaRPr lang="en-US"/>
          </a:p>
        </p:txBody>
      </p:sp>
      <p:sp>
        <p:nvSpPr>
          <p:cNvPr id="90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D075A1-81DC-4C07-BE6E-1B8F9A856E9B}" type="slidenum">
              <a:rPr lang="en-US"/>
              <a:pPr/>
              <a:t>21</a:t>
            </a:fld>
            <a:endParaRPr lang="en-US"/>
          </a:p>
        </p:txBody>
      </p:sp>
      <p:sp>
        <p:nvSpPr>
          <p:cNvPr id="90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D428CD-C7ED-4B36-B46D-EE463406D7B2}" type="slidenum">
              <a:rPr lang="en-US"/>
              <a:pPr/>
              <a:t>22</a:t>
            </a:fld>
            <a:endParaRPr lang="en-US"/>
          </a:p>
        </p:txBody>
      </p:sp>
      <p:sp>
        <p:nvSpPr>
          <p:cNvPr id="90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AE90FA-54CC-4EB7-A92A-294DCD4477F2}" type="slidenum">
              <a:rPr lang="en-US"/>
              <a:pPr/>
              <a:t>23</a:t>
            </a:fld>
            <a:endParaRPr lang="en-US"/>
          </a:p>
        </p:txBody>
      </p:sp>
      <p:sp>
        <p:nvSpPr>
          <p:cNvPr id="90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A2DB5F-091F-40D0-8C66-CE34FA180A27}" type="slidenum">
              <a:rPr lang="en-US"/>
              <a:pPr/>
              <a:t>24</a:t>
            </a:fld>
            <a:endParaRPr lang="en-US"/>
          </a:p>
        </p:txBody>
      </p:sp>
      <p:sp>
        <p:nvSpPr>
          <p:cNvPr id="90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1D7AF5-C04E-4BEA-B15C-0B42B60DC6E2}" type="slidenum">
              <a:rPr lang="en-US"/>
              <a:pPr/>
              <a:t>25</a:t>
            </a:fld>
            <a:endParaRPr lang="en-US"/>
          </a:p>
        </p:txBody>
      </p:sp>
      <p:sp>
        <p:nvSpPr>
          <p:cNvPr id="91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017C8-A49B-4E18-AA7D-11B4A42C865E}" type="slidenum">
              <a:rPr lang="en-US"/>
              <a:pPr/>
              <a:t>26</a:t>
            </a:fld>
            <a:endParaRPr lang="en-US"/>
          </a:p>
        </p:txBody>
      </p:sp>
      <p:sp>
        <p:nvSpPr>
          <p:cNvPr id="91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EA03E7-5EF8-4820-A460-440002E7B9CB}" type="slidenum">
              <a:rPr lang="en-US"/>
              <a:pPr/>
              <a:t>27</a:t>
            </a:fld>
            <a:endParaRPr lang="en-US"/>
          </a:p>
        </p:txBody>
      </p:sp>
      <p:sp>
        <p:nvSpPr>
          <p:cNvPr id="91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89E4F7-A7BC-4498-ABEC-E73D6241E47A}" type="slidenum">
              <a:rPr lang="en-US"/>
              <a:pPr/>
              <a:t>28</a:t>
            </a:fld>
            <a:endParaRPr lang="en-US"/>
          </a:p>
        </p:txBody>
      </p:sp>
      <p:sp>
        <p:nvSpPr>
          <p:cNvPr id="91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C487EA-8E67-4E48-B9EA-F90C02A714B1}" type="slidenum">
              <a:rPr lang="en-US"/>
              <a:pPr/>
              <a:t>29</a:t>
            </a:fld>
            <a:endParaRPr lang="en-US"/>
          </a:p>
        </p:txBody>
      </p:sp>
      <p:sp>
        <p:nvSpPr>
          <p:cNvPr id="91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0EC8BE-123D-43C6-BE07-6755812CA05C}" type="slidenum">
              <a:rPr lang="en-US"/>
              <a:pPr/>
              <a:t>3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4C0D64-6FB5-49FF-96A3-C1163C35381F}" type="slidenum">
              <a:rPr lang="en-US"/>
              <a:pPr/>
              <a:t>30</a:t>
            </a:fld>
            <a:endParaRPr lang="en-US"/>
          </a:p>
        </p:txBody>
      </p:sp>
      <p:sp>
        <p:nvSpPr>
          <p:cNvPr id="92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754D9D-5164-4070-B6B2-154B0C9E4D35}" type="slidenum">
              <a:rPr lang="en-US"/>
              <a:pPr/>
              <a:t>31</a:t>
            </a:fld>
            <a:endParaRPr lang="en-US"/>
          </a:p>
        </p:txBody>
      </p:sp>
      <p:sp>
        <p:nvSpPr>
          <p:cNvPr id="92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3E6F5E-4C8E-46CD-8836-F10B6ADB4A96}" type="slidenum">
              <a:rPr lang="en-US"/>
              <a:pPr/>
              <a:t>32</a:t>
            </a:fld>
            <a:endParaRPr lang="en-US"/>
          </a:p>
        </p:txBody>
      </p:sp>
      <p:sp>
        <p:nvSpPr>
          <p:cNvPr id="92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4B18E4-C84A-4A04-B38B-AF604C24627B}" type="slidenum">
              <a:rPr lang="en-US"/>
              <a:pPr/>
              <a:t>33</a:t>
            </a:fld>
            <a:endParaRPr lang="en-US"/>
          </a:p>
        </p:txBody>
      </p:sp>
      <p:sp>
        <p:nvSpPr>
          <p:cNvPr id="92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4D9166-C9F2-4752-885D-2BFD7CC69045}" type="slidenum">
              <a:rPr lang="en-US"/>
              <a:pPr/>
              <a:t>34</a:t>
            </a:fld>
            <a:endParaRPr lang="en-US"/>
          </a:p>
        </p:txBody>
      </p:sp>
      <p:sp>
        <p:nvSpPr>
          <p:cNvPr id="92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701EE2-9EAC-4C49-B51D-AFCA9CCD02DC}" type="slidenum">
              <a:rPr lang="en-US"/>
              <a:pPr/>
              <a:t>35</a:t>
            </a:fld>
            <a:endParaRPr lang="en-US"/>
          </a:p>
        </p:txBody>
      </p:sp>
      <p:sp>
        <p:nvSpPr>
          <p:cNvPr id="93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97985C-1BE1-48BE-B543-C7C7E281277E}" type="slidenum">
              <a:rPr lang="en-US"/>
              <a:pPr/>
              <a:t>37</a:t>
            </a:fld>
            <a:endParaRPr lang="en-US"/>
          </a:p>
        </p:txBody>
      </p:sp>
      <p:sp>
        <p:nvSpPr>
          <p:cNvPr id="96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8C447-9613-496A-98ED-BD7D5C7B1ACA}" type="slidenum">
              <a:rPr lang="en-US"/>
              <a:pPr/>
              <a:t>38</a:t>
            </a:fld>
            <a:endParaRPr lang="en-US"/>
          </a:p>
        </p:txBody>
      </p:sp>
      <p:sp>
        <p:nvSpPr>
          <p:cNvPr id="93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F2D0FC-B1E4-44BC-B39E-D50F838517AD}" type="slidenum">
              <a:rPr lang="en-US"/>
              <a:pPr/>
              <a:t>39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BEB96A-AC99-4EFA-869C-7534AE093D52}" type="slidenum">
              <a:rPr lang="en-US"/>
              <a:pPr/>
              <a:t>40</a:t>
            </a:fld>
            <a:endParaRPr lang="en-US"/>
          </a:p>
        </p:txBody>
      </p:sp>
      <p:sp>
        <p:nvSpPr>
          <p:cNvPr id="94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09E89A-96FD-46DC-A553-B1340CE23246}" type="slidenum">
              <a:rPr lang="en-US"/>
              <a:pPr/>
              <a:t>4</a:t>
            </a:fld>
            <a:endParaRPr lang="en-US"/>
          </a:p>
        </p:txBody>
      </p:sp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C5C4AE-52E5-4D7D-88A9-093E7551CA08}" type="slidenum">
              <a:rPr lang="en-US"/>
              <a:pPr/>
              <a:t>41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03DF8-2608-4511-8EA0-9CE6EA2997C3}" type="slidenum">
              <a:rPr lang="en-US"/>
              <a:pPr/>
              <a:t>42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A9126F-0F58-4731-B24F-66A4841863D7}" type="slidenum">
              <a:rPr lang="en-US"/>
              <a:pPr/>
              <a:t>43</a:t>
            </a:fld>
            <a:endParaRPr lang="en-US"/>
          </a:p>
        </p:txBody>
      </p:sp>
      <p:sp>
        <p:nvSpPr>
          <p:cNvPr id="94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B275BF-78A7-4854-B331-BCC0B8B770DA}" type="slidenum">
              <a:rPr lang="en-US"/>
              <a:pPr/>
              <a:t>44</a:t>
            </a:fld>
            <a:endParaRPr lang="en-US"/>
          </a:p>
        </p:txBody>
      </p:sp>
      <p:sp>
        <p:nvSpPr>
          <p:cNvPr id="94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D9B7DD-77A7-4E8A-85A4-1AE9229666CE}" type="slidenum">
              <a:rPr lang="en-US"/>
              <a:pPr/>
              <a:t>45</a:t>
            </a:fld>
            <a:endParaRPr lang="en-US"/>
          </a:p>
        </p:txBody>
      </p:sp>
      <p:sp>
        <p:nvSpPr>
          <p:cNvPr id="94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674633-9936-4670-871B-073D489B8F42}" type="slidenum">
              <a:rPr lang="en-US"/>
              <a:pPr/>
              <a:t>46</a:t>
            </a:fld>
            <a:endParaRPr lang="en-US"/>
          </a:p>
        </p:txBody>
      </p:sp>
      <p:sp>
        <p:nvSpPr>
          <p:cNvPr id="94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627065-2274-4D88-8766-BE1539A7EE63}" type="slidenum">
              <a:rPr lang="en-US"/>
              <a:pPr/>
              <a:t>47</a:t>
            </a:fld>
            <a:endParaRPr lang="en-US"/>
          </a:p>
        </p:txBody>
      </p:sp>
      <p:sp>
        <p:nvSpPr>
          <p:cNvPr id="95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089527-E8DB-4D9E-9289-95BBB4CD22BA}" type="slidenum">
              <a:rPr lang="en-US"/>
              <a:pPr/>
              <a:t>48</a:t>
            </a:fld>
            <a:endParaRPr lang="en-US"/>
          </a:p>
        </p:txBody>
      </p:sp>
      <p:sp>
        <p:nvSpPr>
          <p:cNvPr id="95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1B01E0-4F54-4149-9AF5-B7EF1745A94E}" type="slidenum">
              <a:rPr lang="en-US"/>
              <a:pPr/>
              <a:t>49</a:t>
            </a:fld>
            <a:endParaRPr lang="en-US"/>
          </a:p>
        </p:txBody>
      </p:sp>
      <p:sp>
        <p:nvSpPr>
          <p:cNvPr id="95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508DD-30D4-4A59-98CA-DE4CCF5C53B1}" type="slidenum">
              <a:rPr lang="en-US"/>
              <a:pPr/>
              <a:t>50</a:t>
            </a:fld>
            <a:endParaRPr lang="en-US"/>
          </a:p>
        </p:txBody>
      </p:sp>
      <p:sp>
        <p:nvSpPr>
          <p:cNvPr id="95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D47F34-D188-4B38-BD1F-CBB8039A86B3}" type="slidenum">
              <a:rPr lang="en-US"/>
              <a:pPr/>
              <a:t>5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ED4B60-3BCA-4B9C-ABE7-00F67A1891CC}" type="slidenum">
              <a:rPr lang="en-US"/>
              <a:pPr/>
              <a:t>51</a:t>
            </a:fld>
            <a:endParaRPr lang="en-US"/>
          </a:p>
        </p:txBody>
      </p:sp>
      <p:sp>
        <p:nvSpPr>
          <p:cNvPr id="95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EBBDD1-FA3C-49B2-B12A-147C999FD35B}" type="slidenum">
              <a:rPr lang="en-US"/>
              <a:pPr/>
              <a:t>6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95262F-32F8-40B0-B235-A27162F7BA34}" type="slidenum">
              <a:rPr lang="en-US"/>
              <a:pPr/>
              <a:t>7</a:t>
            </a:fld>
            <a:endParaRPr lang="en-US"/>
          </a:p>
        </p:txBody>
      </p:sp>
      <p:sp>
        <p:nvSpPr>
          <p:cNvPr id="87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EB0F6F-8DF9-4DD4-AD1A-5B6A59DD89F1}" type="slidenum">
              <a:rPr lang="en-US"/>
              <a:pPr/>
              <a:t>8</a:t>
            </a:fld>
            <a:endParaRPr lang="en-US"/>
          </a:p>
        </p:txBody>
      </p:sp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540CFE-947C-4EF3-9B66-89049FC650D4}" type="slidenum">
              <a:rPr lang="en-US"/>
              <a:pPr/>
              <a:t>9</a:t>
            </a:fld>
            <a:endParaRPr lang="en-US"/>
          </a:p>
        </p:txBody>
      </p:sp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22EB4-7A5E-460D-AF95-3D74BCBF2A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C25ED-577B-45C4-8801-19DA6BC268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925004-1496-468B-89CC-C471339EB4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385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5F01359C-796B-49B2-AD82-11BFC6C1B9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385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92DF0A6B-5E5C-4693-A5C6-F62C0151E2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A12A8-8EE8-4BFB-96C6-DB926D0D62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077E4F-19D1-40B6-9F99-DF3D43554F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B1D20-4B88-493C-BAB4-6635B55141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38C37-D032-4937-95E8-7E0C6DE71E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CA551-C7AA-4926-9FED-6C068EED66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2247C-F4B8-4C43-8425-3AC84CCFB3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8BB04-47EB-4F15-A7A5-824D1CE7BD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00FDE-9889-40E5-9FCB-C2CB78EB6F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385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4B0AA9D-0B72-4B4D-A3F4-983CA4A2F94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Microsoft_Office_Word_97_-_2003_Document3.doc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Microsoft_Office_Word_97_-_2003_Document4.doc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Word_97_-_2003_Document5.doc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Microsoft_Office_Word_97_-_2003_Document6.doc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Microsoft_Office_Word_97_-_2003_Document7.doc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8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Microsoft_Office_Word_97_-_2003_Document8.doc"/><Relationship Id="rId4" Type="http://schemas.openxmlformats.org/officeDocument/2006/relationships/oleObject" Target="../embeddings/oleObject1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13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Microsoft_Office_Word_97_-_2003_Document9.doc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Microsoft_Office_Word_97_-_2003_Document10.doc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1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Microsoft_Office_Word_97_-_2003_Document11.doc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Microsoft_Office_Word_97_-_2003_Document12.doc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16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17.bin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Microsoft_Office_Word_97_-_2003_Document13.doc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oleObject" Target="../embeddings/Microsoft_Office_Word_97_-_2003_Document14.doc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oleObject" Target="../embeddings/Microsoft_Office_Word_97_-_2003_Document15.doc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oleObject" Target="../embeddings/oleObject18.bin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oleObject" Target="../embeddings/Microsoft_Office_Word_97_-_2003_Document16.doc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Word_97_-_2003_Document1.doc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2.doc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600"/>
              <a:t>      </a:t>
            </a:r>
            <a:r>
              <a:rPr lang="sr-Cyrl-CS" sz="2600"/>
              <a:t>    </a:t>
            </a:r>
            <a:r>
              <a:rPr lang="sr-Cyrl-CS" sz="2800"/>
              <a:t>УПОРЕЂИВАЊЕ СРЕДИНЕ МАЛИХ УЗОРАКА</a:t>
            </a:r>
            <a:r>
              <a:rPr lang="sr-Latn-CS"/>
              <a:t> 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807804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СТАТИСТИКА У ФАРМАЦИЈИ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sr-Latn-CS" sz="1400" dirty="0" smtClean="0"/>
              <a:t>13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01</a:t>
            </a:r>
            <a:r>
              <a:rPr lang="sr-Cyrl-CS" sz="1400" b="1" dirty="0"/>
              <a:t> и 02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Упоређивање средине малих узорака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t расподела. t метод једног-узорка. Средине два независна 		</a:t>
            </a:r>
            <a:r>
              <a:rPr lang="sr-Latn-RS" sz="1400" b="1" dirty="0" smtClean="0"/>
              <a:t>	</a:t>
            </a:r>
            <a:r>
              <a:rPr lang="ru-RU" sz="1400" b="1" dirty="0" smtClean="0"/>
              <a:t>узорка</a:t>
            </a:r>
            <a:r>
              <a:rPr lang="ru-RU" sz="1400" b="1" dirty="0"/>
              <a:t>. Употреба трансформација. Одступања од претпоставки </a:t>
            </a:r>
            <a:r>
              <a:rPr lang="sr-Latn-RS" sz="1400" b="1" dirty="0" smtClean="0"/>
              <a:t>	</a:t>
            </a:r>
            <a:r>
              <a:rPr lang="ru-RU" sz="1400" b="1" dirty="0"/>
              <a:t>		t метода.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/>
              <a:t>Припремио:</a:t>
            </a:r>
            <a:r>
              <a:rPr lang="ru-RU" sz="1400" b="1" i="1" dirty="0"/>
              <a:t> 	Проф.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7999942" cy="142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2012 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AB90-36E8-43DF-AA72-D26182456A04}" type="slidenum">
              <a:rPr lang="en-US"/>
              <a:pPr/>
              <a:t>10</a:t>
            </a:fld>
            <a:endParaRPr lang="en-US"/>
          </a:p>
        </p:txBody>
      </p:sp>
      <p:sp>
        <p:nvSpPr>
          <p:cNvPr id="87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t</a:t>
            </a:r>
            <a:r>
              <a:rPr lang="en-GB"/>
              <a:t> </a:t>
            </a:r>
            <a:r>
              <a:rPr lang="sr-Cyrl-CS"/>
              <a:t>метод једног-узорка</a:t>
            </a:r>
            <a:r>
              <a:rPr lang="sr-Latn-CS"/>
              <a:t> </a:t>
            </a:r>
          </a:p>
        </p:txBody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2800"/>
              <a:t>M</a:t>
            </a:r>
            <a:r>
              <a:rPr lang="sr-Cyrl-CS" sz="2800"/>
              <a:t>ожемо је користити за проналажење интервала поверења за средине процењене из малог узорка из Нормалне расподеле</a:t>
            </a:r>
            <a:endParaRPr lang="sr-Latn-CS" sz="2800"/>
          </a:p>
          <a:p>
            <a:r>
              <a:rPr lang="sr-Cyrl-CS" sz="2800"/>
              <a:t>Мале узорке ч</a:t>
            </a:r>
            <a:r>
              <a:rPr lang="it-IT" sz="2800"/>
              <a:t>есто налазимо у клиничким студијама</a:t>
            </a:r>
            <a:endParaRPr lang="sr-Latn-CS" sz="2800"/>
          </a:p>
          <a:p>
            <a:r>
              <a:rPr lang="sr-Cyrl-CS" sz="2800"/>
              <a:t>Можемо користити</a:t>
            </a:r>
            <a:r>
              <a:rPr lang="it-IT" sz="2800"/>
              <a:t> </a:t>
            </a:r>
            <a:r>
              <a:rPr lang="sr-Latn-CS" sz="2800" i="1"/>
              <a:t>t</a:t>
            </a:r>
            <a:r>
              <a:rPr lang="sr-Latn-CS" sz="2800"/>
              <a:t> </a:t>
            </a:r>
            <a:r>
              <a:rPr lang="it-IT" sz="2800"/>
              <a:t>расподелу за проналажење интервала поверења за величину разлике </a:t>
            </a:r>
            <a:endParaRPr lang="sr-Cyrl-CS" sz="2800"/>
          </a:p>
          <a:p>
            <a:pPr lvl="1"/>
            <a:r>
              <a:rPr lang="it-IT" sz="2400"/>
              <a:t>између</a:t>
            </a:r>
            <a:r>
              <a:rPr lang="sr-Cyrl-CS" sz="2400"/>
              <a:t> </a:t>
            </a:r>
            <a:r>
              <a:rPr lang="it-IT" sz="2400"/>
              <a:t>две лечене групе, или </a:t>
            </a:r>
            <a:endParaRPr lang="sr-Cyrl-CS" sz="2400"/>
          </a:p>
          <a:p>
            <a:pPr lvl="1"/>
            <a:r>
              <a:rPr lang="it-IT" sz="2400"/>
              <a:t>између мерења добијених од субјеката под два услова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76B0-6C57-4F4D-AB34-6760F42D17C1}" type="slidenum">
              <a:rPr lang="en-US"/>
              <a:pPr/>
              <a:t>11</a:t>
            </a:fld>
            <a:endParaRPr lang="en-US"/>
          </a:p>
        </p:txBody>
      </p:sp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t</a:t>
            </a:r>
            <a:r>
              <a:rPr lang="en-GB"/>
              <a:t> </a:t>
            </a:r>
            <a:r>
              <a:rPr lang="sr-Cyrl-CS"/>
              <a:t>метод једног-узорка</a:t>
            </a:r>
            <a:endParaRPr lang="sr-Latn-CS"/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Ж</a:t>
            </a:r>
            <a:r>
              <a:rPr lang="it-IT" sz="2800"/>
              <a:t>елимо да проценимо </a:t>
            </a:r>
            <a:r>
              <a:rPr lang="sr-Cyrl-CS" sz="2800"/>
              <a:t>с</a:t>
            </a:r>
            <a:r>
              <a:rPr lang="it-IT" sz="2800"/>
              <a:t>редин</a:t>
            </a:r>
            <a:r>
              <a:rPr lang="sr-Cyrl-CS" sz="2800"/>
              <a:t>у</a:t>
            </a:r>
            <a:r>
              <a:rPr lang="it-IT" sz="2800"/>
              <a:t> </a:t>
            </a:r>
            <a:r>
              <a:rPr lang="sr-Cyrl-CS" sz="2800"/>
              <a:t>популације</a:t>
            </a:r>
            <a:r>
              <a:rPr lang="it-IT" sz="2800"/>
              <a:t>, </a:t>
            </a:r>
            <a:r>
              <a:rPr lang="en-GB" sz="2800"/>
              <a:t>μ</a:t>
            </a:r>
            <a:r>
              <a:rPr lang="sr-Cyrl-CS" sz="2800"/>
              <a:t>,</a:t>
            </a:r>
            <a:r>
              <a:rPr lang="sr-Latn-CS" sz="2800"/>
              <a:t> </a:t>
            </a:r>
            <a:r>
              <a:rPr lang="sr-Cyrl-CS" sz="2800"/>
              <a:t>коришћењем</a:t>
            </a:r>
            <a:r>
              <a:rPr lang="it-IT" sz="2800"/>
              <a:t> 95% интервала поверења</a:t>
            </a:r>
            <a:r>
              <a:rPr lang="sr-Latn-CS" sz="2800"/>
              <a:t> </a:t>
            </a:r>
            <a:endParaRPr lang="sr-Cyrl-CS" sz="2800"/>
          </a:p>
          <a:p>
            <a:r>
              <a:rPr lang="sr-Cyrl-CS" sz="2800"/>
              <a:t>З</a:t>
            </a:r>
            <a:r>
              <a:rPr lang="it-IT" sz="2800"/>
              <a:t>а 95% узорака, разлика између </a:t>
            </a:r>
            <a:r>
              <a:rPr lang="sr-Cyrl-CS" sz="2800"/>
              <a:t>   </a:t>
            </a:r>
            <a:r>
              <a:rPr lang="it-IT" sz="2800"/>
              <a:t>и </a:t>
            </a:r>
            <a:r>
              <a:rPr lang="en-GB" sz="2800"/>
              <a:t>μ </a:t>
            </a:r>
            <a:r>
              <a:rPr lang="it-IT" sz="2800"/>
              <a:t>је највише </a:t>
            </a:r>
            <a:r>
              <a:rPr lang="sr-Latn-CS" sz="2800" i="1"/>
              <a:t>t</a:t>
            </a:r>
            <a:r>
              <a:rPr lang="sr-Latn-CS" sz="2800"/>
              <a:t> </a:t>
            </a:r>
            <a:r>
              <a:rPr lang="it-IT" sz="2800"/>
              <a:t>стандардних грешака</a:t>
            </a:r>
            <a:endParaRPr lang="sr-Cyrl-CS" sz="2800"/>
          </a:p>
          <a:p>
            <a:pPr lvl="1"/>
            <a:r>
              <a:rPr lang="it-IT" sz="2400"/>
              <a:t>где је </a:t>
            </a:r>
            <a:r>
              <a:rPr lang="sr-Latn-CS" sz="2400" i="1"/>
              <a:t>t</a:t>
            </a:r>
            <a:r>
              <a:rPr lang="sr-Latn-CS" sz="2400"/>
              <a:t> </a:t>
            </a:r>
            <a:r>
              <a:rPr lang="it-IT" sz="2400"/>
              <a:t>вредност </a:t>
            </a:r>
            <a:r>
              <a:rPr lang="sr-Latn-CS" sz="2400" i="1"/>
              <a:t>t</a:t>
            </a:r>
            <a:r>
              <a:rPr lang="sr-Latn-CS" sz="2400"/>
              <a:t> </a:t>
            </a:r>
            <a:r>
              <a:rPr lang="it-IT" sz="2400"/>
              <a:t>расподеле таква да ће 95% посматрања бити ближе нули него </a:t>
            </a:r>
            <a:r>
              <a:rPr lang="sr-Latn-CS" sz="2400" i="1"/>
              <a:t>t</a:t>
            </a:r>
            <a:endParaRPr lang="sr-Cyrl-CS" sz="2400" i="1"/>
          </a:p>
          <a:p>
            <a:r>
              <a:rPr lang="it-IT" sz="2800"/>
              <a:t>За велики узорак ово ће бити 1.96</a:t>
            </a:r>
            <a:endParaRPr lang="sr-Cyrl-CS" sz="2800"/>
          </a:p>
          <a:p>
            <a:pPr lvl="1"/>
            <a:r>
              <a:rPr lang="it-IT" sz="2400"/>
              <a:t>као и за Нормалну расподелу</a:t>
            </a:r>
            <a:endParaRPr lang="sr-Cyrl-CS" sz="2400"/>
          </a:p>
          <a:p>
            <a:r>
              <a:rPr lang="it-IT" sz="2800"/>
              <a:t>За мале узорке морамо да користимо табелу </a:t>
            </a:r>
            <a:r>
              <a:rPr lang="sr-Cyrl-CS" sz="2800"/>
              <a:t>дво-стране вероватноће </a:t>
            </a:r>
            <a:r>
              <a:rPr lang="sr-Latn-CS" sz="2800" i="1"/>
              <a:t>t</a:t>
            </a:r>
            <a:r>
              <a:rPr lang="sr-Cyrl-CS" sz="2800"/>
              <a:t> расподеле</a:t>
            </a:r>
            <a:r>
              <a:rPr lang="sr-Latn-CS" sz="2800"/>
              <a:t>  </a:t>
            </a:r>
          </a:p>
        </p:txBody>
      </p:sp>
      <p:sp>
        <p:nvSpPr>
          <p:cNvPr id="8816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1669" name="Object 5"/>
          <p:cNvGraphicFramePr>
            <a:graphicFrameLocks noChangeAspect="1"/>
          </p:cNvGraphicFramePr>
          <p:nvPr/>
        </p:nvGraphicFramePr>
        <p:xfrm>
          <a:off x="6375400" y="2428875"/>
          <a:ext cx="311150" cy="455613"/>
        </p:xfrm>
        <a:graphic>
          <a:graphicData uri="http://schemas.openxmlformats.org/presentationml/2006/ole">
            <p:oleObj spid="_x0000_s881669" name="Equation" r:id="rId4" imgW="126725" imgH="177415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6C7A-F765-4D7B-8DAC-AAF6B129B06C}" type="slidenum">
              <a:rPr lang="en-US"/>
              <a:pPr/>
              <a:t>12</a:t>
            </a:fld>
            <a:endParaRPr lang="en-US"/>
          </a:p>
        </p:txBody>
      </p:sp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t</a:t>
            </a:r>
            <a:r>
              <a:rPr lang="en-GB"/>
              <a:t> </a:t>
            </a:r>
            <a:r>
              <a:rPr lang="sr-Cyrl-CS"/>
              <a:t>метод једног-узорка</a:t>
            </a:r>
            <a:endParaRPr lang="sr-Latn-CS"/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166100" cy="4725988"/>
          </a:xfrm>
        </p:spPr>
        <p:txBody>
          <a:bodyPr/>
          <a:lstStyle/>
          <a:p>
            <a:r>
              <a:rPr lang="sr-Cyrl-CS" sz="2600"/>
              <a:t>П</a:t>
            </a:r>
            <a:r>
              <a:rPr lang="it-IT" sz="2600"/>
              <a:t>рво морамо наћи један м</a:t>
            </a:r>
            <a:r>
              <a:rPr lang="sr-Cyrl-CS" sz="2600"/>
              <a:t>ање </a:t>
            </a:r>
            <a:r>
              <a:rPr lang="it-IT" sz="2600"/>
              <a:t>наша жељена вероватноћа</a:t>
            </a:r>
            <a:r>
              <a:rPr lang="sr-Cyrl-CS" sz="2600"/>
              <a:t>, а то је 1-</a:t>
            </a:r>
            <a:r>
              <a:rPr lang="it-IT" sz="2600"/>
              <a:t>0.95</a:t>
            </a:r>
            <a:r>
              <a:rPr lang="sr-Cyrl-CS" sz="2600"/>
              <a:t>=0.05</a:t>
            </a:r>
          </a:p>
          <a:p>
            <a:pPr lvl="1"/>
            <a:r>
              <a:rPr lang="it-IT" sz="2600"/>
              <a:t>користимо 0.05 колону табеле да би добили вредност </a:t>
            </a:r>
            <a:r>
              <a:rPr lang="sr-Latn-CS" sz="2600" i="1"/>
              <a:t>t</a:t>
            </a:r>
            <a:endParaRPr lang="sr-Cyrl-CS" sz="2600" i="1"/>
          </a:p>
          <a:p>
            <a:r>
              <a:rPr lang="it-IT" sz="2600"/>
              <a:t>95% интервал поверења</a:t>
            </a:r>
            <a:r>
              <a:rPr lang="sr-Cyrl-CS" sz="2600"/>
              <a:t> је:</a:t>
            </a:r>
          </a:p>
          <a:p>
            <a:endParaRPr lang="sr-Cyrl-CS" sz="2600"/>
          </a:p>
          <a:p>
            <a:r>
              <a:rPr lang="it-IT" sz="2600"/>
              <a:t>Уобичајене примене су на разлике између мерења </a:t>
            </a:r>
            <a:r>
              <a:rPr lang="sr-Cyrl-CS" sz="2600"/>
              <a:t>направљених</a:t>
            </a:r>
          </a:p>
          <a:p>
            <a:pPr lvl="1"/>
            <a:r>
              <a:rPr lang="it-IT" sz="2200"/>
              <a:t>на истом или на усаглашеном пару испитаника</a:t>
            </a:r>
            <a:endParaRPr lang="sr-Cyrl-CS" sz="2200"/>
          </a:p>
          <a:p>
            <a:pPr lvl="1"/>
            <a:r>
              <a:rPr lang="ru-RU" sz="2200" b="1" i="1"/>
              <a:t>t</a:t>
            </a:r>
            <a:r>
              <a:rPr lang="ru-RU" sz="2200" b="1"/>
              <a:t> тест за везане узорке</a:t>
            </a:r>
            <a:r>
              <a:rPr lang="ru-RU" sz="2200"/>
              <a:t> </a:t>
            </a:r>
            <a:r>
              <a:rPr lang="sr-Cyrl-CS" sz="2200"/>
              <a:t>(</a:t>
            </a:r>
            <a:r>
              <a:rPr lang="sr-Latn-CS" sz="2200" b="1"/>
              <a:t>paired </a:t>
            </a:r>
            <a:r>
              <a:rPr lang="sr-Latn-CS" sz="2200" b="1" i="1"/>
              <a:t>t</a:t>
            </a:r>
            <a:r>
              <a:rPr lang="sr-Latn-CS" sz="2200" b="1"/>
              <a:t> test</a:t>
            </a:r>
            <a:r>
              <a:rPr lang="sr-Cyrl-CS" sz="2200"/>
              <a:t>)</a:t>
            </a:r>
            <a:endParaRPr lang="sr-Latn-CS" sz="2200"/>
          </a:p>
        </p:txBody>
      </p:sp>
      <p:graphicFrame>
        <p:nvGraphicFramePr>
          <p:cNvPr id="883719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847725" y="3589338"/>
          <a:ext cx="7456488" cy="658812"/>
        </p:xfrm>
        <a:graphic>
          <a:graphicData uri="http://schemas.openxmlformats.org/presentationml/2006/ole">
            <p:oleObj spid="_x0000_s883719" name="Document" r:id="rId4" imgW="5753279" imgH="266389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F94D-12D7-4719-8AB1-6EE47919E9AD}" type="slidenum">
              <a:rPr lang="en-US"/>
              <a:pPr/>
              <a:t>13</a:t>
            </a:fld>
            <a:endParaRPr lang="en-US"/>
          </a:p>
        </p:txBody>
      </p:sp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Kапиларна густина (по </a:t>
            </a:r>
            <a:r>
              <a:rPr lang="sr-Cyrl-CS" sz="2600"/>
              <a:t>мм</a:t>
            </a:r>
            <a:r>
              <a:rPr lang="sr-Latn-CS" sz="2600" baseline="30000"/>
              <a:t>2</a:t>
            </a:r>
            <a:r>
              <a:rPr lang="sr-Latn-CS" sz="2600"/>
              <a:t>) у стопалу код пацијената </a:t>
            </a:r>
            <a:r>
              <a:rPr lang="it-IT" sz="2600"/>
              <a:t>са улцерациј</a:t>
            </a:r>
            <a:r>
              <a:rPr lang="sr-Cyrl-CS" sz="2600"/>
              <a:t>ом</a:t>
            </a:r>
            <a:r>
              <a:rPr lang="sr-Latn-CS" sz="2600"/>
              <a:t> и код здраве контролне груп</a:t>
            </a:r>
            <a:r>
              <a:rPr lang="sr-Cyrl-CS" sz="2600"/>
              <a:t>е</a:t>
            </a:r>
            <a:endParaRPr lang="sr-Latn-CS" sz="2600"/>
          </a:p>
        </p:txBody>
      </p:sp>
      <p:graphicFrame>
        <p:nvGraphicFramePr>
          <p:cNvPr id="885763" name="Object 3"/>
          <p:cNvGraphicFramePr>
            <a:graphicFrameLocks noChangeAspect="1"/>
          </p:cNvGraphicFramePr>
          <p:nvPr>
            <p:ph idx="1"/>
          </p:nvPr>
        </p:nvGraphicFramePr>
        <p:xfrm>
          <a:off x="2114550" y="1335088"/>
          <a:ext cx="4821238" cy="5092700"/>
        </p:xfrm>
        <a:graphic>
          <a:graphicData uri="http://schemas.openxmlformats.org/presentationml/2006/ole">
            <p:oleObj spid="_x0000_s885763" name="Document" r:id="rId4" imgW="6023700" imgH="6688158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7FB0-17C8-46BF-BCDB-D34CAF5BFDB7}" type="slidenum">
              <a:rPr lang="en-US"/>
              <a:pPr/>
              <a:t>14</a:t>
            </a:fld>
            <a:endParaRPr lang="en-US"/>
          </a:p>
        </p:txBody>
      </p:sp>
      <p:sp>
        <p:nvSpPr>
          <p:cNvPr id="88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Kапиларна густина (по </a:t>
            </a:r>
            <a:r>
              <a:rPr lang="sr-Cyrl-CS" sz="2600"/>
              <a:t>мм</a:t>
            </a:r>
            <a:r>
              <a:rPr lang="sr-Latn-CS" sz="2600" baseline="30000"/>
              <a:t>2</a:t>
            </a:r>
            <a:r>
              <a:rPr lang="sr-Latn-CS" sz="2600"/>
              <a:t>) у стопалу код пацијената </a:t>
            </a:r>
            <a:r>
              <a:rPr lang="it-IT" sz="2600"/>
              <a:t>са улцерациј</a:t>
            </a:r>
            <a:r>
              <a:rPr lang="sr-Cyrl-CS" sz="2600"/>
              <a:t>ом</a:t>
            </a:r>
            <a:r>
              <a:rPr lang="sr-Latn-CS" sz="2600"/>
              <a:t> и код здраве контролне груп</a:t>
            </a:r>
            <a:r>
              <a:rPr lang="sr-Cyrl-CS" sz="2600"/>
              <a:t>е</a:t>
            </a:r>
            <a:endParaRPr lang="sr-Latn-CS" sz="2600"/>
          </a:p>
        </p:txBody>
      </p:sp>
      <p:graphicFrame>
        <p:nvGraphicFramePr>
          <p:cNvPr id="887811" name="Object 3"/>
          <p:cNvGraphicFramePr>
            <a:graphicFrameLocks noChangeAspect="1"/>
          </p:cNvGraphicFramePr>
          <p:nvPr>
            <p:ph idx="1"/>
          </p:nvPr>
        </p:nvGraphicFramePr>
        <p:xfrm>
          <a:off x="2274888" y="1344613"/>
          <a:ext cx="4306887" cy="5122862"/>
        </p:xfrm>
        <a:graphic>
          <a:graphicData uri="http://schemas.openxmlformats.org/presentationml/2006/ole">
            <p:oleObj spid="_x0000_s887811" name="Document" r:id="rId4" imgW="6023700" imgH="7572281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361A-68BD-400F-B433-0CDDE9517E41}" type="slidenum">
              <a:rPr lang="en-US"/>
              <a:pPr/>
              <a:t>15</a:t>
            </a:fld>
            <a:endParaRPr lang="en-US"/>
          </a:p>
        </p:txBody>
      </p:sp>
      <p:sp>
        <p:nvSpPr>
          <p:cNvPr id="88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t</a:t>
            </a:r>
            <a:r>
              <a:rPr lang="en-GB"/>
              <a:t> </a:t>
            </a:r>
            <a:r>
              <a:rPr lang="sr-Cyrl-CS"/>
              <a:t>метод једног-узорка</a:t>
            </a:r>
            <a:endParaRPr lang="sr-Latn-CS"/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193088" cy="4725988"/>
          </a:xfrm>
        </p:spPr>
        <p:txBody>
          <a:bodyPr/>
          <a:lstStyle/>
          <a:p>
            <a:r>
              <a:rPr lang="it-IT" sz="3000"/>
              <a:t>За израчунавање интервала</a:t>
            </a:r>
            <a:endParaRPr lang="sr-Cyrl-CS" sz="3000"/>
          </a:p>
          <a:p>
            <a:pPr lvl="1"/>
            <a:r>
              <a:rPr lang="it-IT" sz="3000"/>
              <a:t>тражимо одговарајућу тачку </a:t>
            </a:r>
            <a:r>
              <a:rPr lang="sr-Latn-CS" sz="3000" i="1"/>
              <a:t>t</a:t>
            </a:r>
            <a:r>
              <a:rPr lang="it-IT" sz="3000"/>
              <a:t> расподеле</a:t>
            </a:r>
            <a:r>
              <a:rPr lang="sr-Cyrl-CS" sz="3000"/>
              <a:t> из табеле дво-стране вероватноће </a:t>
            </a:r>
            <a:r>
              <a:rPr lang="sr-Latn-CS" sz="3000" i="1"/>
              <a:t>t</a:t>
            </a:r>
            <a:r>
              <a:rPr lang="sr-Cyrl-CS" sz="3000"/>
              <a:t> расподеле</a:t>
            </a:r>
            <a:r>
              <a:rPr lang="it-IT" sz="3000"/>
              <a:t> </a:t>
            </a:r>
            <a:endParaRPr lang="sr-Cyrl-CS" sz="3000"/>
          </a:p>
          <a:p>
            <a:r>
              <a:rPr lang="it-IT" sz="3000"/>
              <a:t>Има 16 </a:t>
            </a:r>
            <a:r>
              <a:rPr lang="sr-Cyrl-CS" sz="3000"/>
              <a:t>разлика које не недостају</a:t>
            </a:r>
            <a:r>
              <a:rPr lang="it-IT" sz="3000"/>
              <a:t> и </a:t>
            </a:r>
            <a:r>
              <a:rPr lang="sr-Cyrl-CS" sz="3000"/>
              <a:t>стога </a:t>
            </a:r>
          </a:p>
          <a:p>
            <a:pPr lvl="1"/>
            <a:r>
              <a:rPr lang="sr-Latn-CS" sz="2600" i="1"/>
              <a:t>n</a:t>
            </a:r>
            <a:r>
              <a:rPr lang="sr-Cyrl-CS" sz="2600"/>
              <a:t>-1=15 </a:t>
            </a:r>
            <a:r>
              <a:rPr lang="it-IT" sz="2600"/>
              <a:t>степени слободе </a:t>
            </a:r>
            <a:r>
              <a:rPr lang="sr-Cyrl-CS" sz="2600"/>
              <a:t>повезаних са </a:t>
            </a:r>
            <a:r>
              <a:rPr lang="sr-Latn-CS" sz="2600" i="1"/>
              <a:t>s</a:t>
            </a:r>
            <a:r>
              <a:rPr lang="sr-Latn-CS" sz="2600" baseline="30000"/>
              <a:t>2</a:t>
            </a:r>
            <a:r>
              <a:rPr lang="sr-Latn-CS" sz="2600"/>
              <a:t> </a:t>
            </a:r>
            <a:endParaRPr lang="sr-Cyrl-CS" sz="2600"/>
          </a:p>
          <a:p>
            <a:r>
              <a:rPr lang="it-IT" sz="3000"/>
              <a:t>95% интервал поверења је </a:t>
            </a:r>
            <a:endParaRPr lang="sr-Latn-CS" sz="3000"/>
          </a:p>
        </p:txBody>
      </p:sp>
      <p:graphicFrame>
        <p:nvGraphicFramePr>
          <p:cNvPr id="88986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63500" y="5022850"/>
          <a:ext cx="8902700" cy="573088"/>
        </p:xfrm>
        <a:graphic>
          <a:graphicData uri="http://schemas.openxmlformats.org/presentationml/2006/ole">
            <p:oleObj spid="_x0000_s889860" name="Document" r:id="rId4" imgW="5753279" imgH="24083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BC394-6DAB-4B00-8713-F7A4DC23856E}" type="slidenum">
              <a:rPr lang="en-US"/>
              <a:pPr/>
              <a:t>16</a:t>
            </a:fld>
            <a:endParaRPr lang="en-US"/>
          </a:p>
        </p:txBody>
      </p:sp>
      <p:sp>
        <p:nvSpPr>
          <p:cNvPr id="89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Дво-стране тачке вероватноће </a:t>
            </a:r>
            <a:r>
              <a:rPr lang="sr-Latn-CS" sz="3600" i="1"/>
              <a:t>t</a:t>
            </a:r>
            <a:r>
              <a:rPr lang="sr-Cyrl-CS" sz="3600"/>
              <a:t> расподеле</a:t>
            </a:r>
            <a:endParaRPr lang="sr-Latn-CS" sz="3600"/>
          </a:p>
        </p:txBody>
      </p:sp>
      <p:graphicFrame>
        <p:nvGraphicFramePr>
          <p:cNvPr id="891907" name="Object 3"/>
          <p:cNvGraphicFramePr>
            <a:graphicFrameLocks noChangeAspect="1"/>
          </p:cNvGraphicFramePr>
          <p:nvPr>
            <p:ph idx="1"/>
          </p:nvPr>
        </p:nvGraphicFramePr>
        <p:xfrm>
          <a:off x="0" y="1355725"/>
          <a:ext cx="9144000" cy="4957763"/>
        </p:xfrm>
        <a:graphic>
          <a:graphicData uri="http://schemas.openxmlformats.org/presentationml/2006/ole">
            <p:oleObj spid="_x0000_s891907" name="Document" r:id="rId4" imgW="6023700" imgH="4083668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16655-60B3-4B56-958F-293F57B46552}" type="slidenum">
              <a:rPr lang="en-US"/>
              <a:pPr/>
              <a:t>17</a:t>
            </a:fld>
            <a:endParaRPr lang="en-US"/>
          </a:p>
        </p:txBody>
      </p:sp>
      <p:sp>
        <p:nvSpPr>
          <p:cNvPr id="89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t</a:t>
            </a:r>
            <a:r>
              <a:rPr lang="en-GB"/>
              <a:t> </a:t>
            </a:r>
            <a:r>
              <a:rPr lang="sr-Cyrl-CS"/>
              <a:t>метод једног-узорка</a:t>
            </a:r>
            <a:endParaRPr lang="sr-Latn-CS"/>
          </a:p>
        </p:txBody>
      </p:sp>
      <p:sp>
        <p:nvSpPr>
          <p:cNvPr id="89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600"/>
              <a:t>М</a:t>
            </a:r>
            <a:r>
              <a:rPr lang="it-IT" sz="2600"/>
              <a:t>ожемо користити </a:t>
            </a:r>
            <a:r>
              <a:rPr lang="sr-Latn-CS" sz="2600" i="1"/>
              <a:t>t</a:t>
            </a:r>
            <a:r>
              <a:rPr lang="it-IT" sz="2600"/>
              <a:t> расподелу</a:t>
            </a:r>
            <a:endParaRPr lang="sr-Latn-CS" sz="2600"/>
          </a:p>
          <a:p>
            <a:pPr lvl="1"/>
            <a:r>
              <a:rPr lang="it-IT" sz="2200"/>
              <a:t>за тестирање нулте хипотезе да је у </a:t>
            </a:r>
            <a:r>
              <a:rPr lang="sr-Cyrl-CS" sz="2200"/>
              <a:t>популацији средина </a:t>
            </a:r>
            <a:r>
              <a:rPr lang="it-IT" sz="2200"/>
              <a:t>разлик</a:t>
            </a:r>
            <a:r>
              <a:rPr lang="sr-Cyrl-CS" sz="2200"/>
              <a:t>е</a:t>
            </a:r>
            <a:r>
              <a:rPr lang="it-IT" sz="2200"/>
              <a:t> нула</a:t>
            </a:r>
            <a:r>
              <a:rPr lang="sr-Latn-CS" sz="2600"/>
              <a:t> </a:t>
            </a:r>
            <a:endParaRPr lang="sr-Cyrl-CS" sz="2600"/>
          </a:p>
          <a:p>
            <a:r>
              <a:rPr lang="it-IT" sz="2600"/>
              <a:t>Aко </a:t>
            </a:r>
            <a:r>
              <a:rPr lang="sr-Cyrl-CS" sz="2600"/>
              <a:t>је </a:t>
            </a:r>
            <a:r>
              <a:rPr lang="it-IT" sz="2600"/>
              <a:t>нулта хипотеза тачна и разлике прате Нормалну расподелу, </a:t>
            </a:r>
            <a:endParaRPr lang="sr-Cyrl-CS" sz="2600"/>
          </a:p>
          <a:p>
            <a:pPr lvl="1"/>
            <a:r>
              <a:rPr lang="it-IT" sz="2200"/>
              <a:t>тест статистик</a:t>
            </a:r>
            <a:r>
              <a:rPr lang="sr-Cyrl-CS" sz="2200"/>
              <a:t>а </a:t>
            </a:r>
            <a:r>
              <a:rPr lang="it-IT" sz="2200"/>
              <a:t>средин</a:t>
            </a:r>
            <a:r>
              <a:rPr lang="sr-Cyrl-CS" sz="2200"/>
              <a:t>е</a:t>
            </a:r>
            <a:r>
              <a:rPr lang="it-IT" sz="2200"/>
              <a:t>/стандардн</a:t>
            </a:r>
            <a:r>
              <a:rPr lang="sr-Cyrl-CS" sz="2200"/>
              <a:t>е </a:t>
            </a:r>
            <a:r>
              <a:rPr lang="it-IT" sz="2200"/>
              <a:t>грешк</a:t>
            </a:r>
            <a:r>
              <a:rPr lang="sr-Cyrl-CS" sz="2200"/>
              <a:t>е </a:t>
            </a:r>
            <a:r>
              <a:rPr lang="it-IT" sz="2200"/>
              <a:t>би била </a:t>
            </a:r>
            <a:r>
              <a:rPr lang="sr-Cyrl-CS" sz="2200"/>
              <a:t>из </a:t>
            </a:r>
            <a:r>
              <a:rPr lang="sr-Latn-CS" sz="2200" i="1"/>
              <a:t>t</a:t>
            </a:r>
            <a:r>
              <a:rPr lang="it-IT" sz="2200"/>
              <a:t> расподеле са </a:t>
            </a:r>
            <a:r>
              <a:rPr lang="sr-Latn-CS" sz="2200" i="1"/>
              <a:t>n</a:t>
            </a:r>
            <a:r>
              <a:rPr lang="sr-Latn-CS" sz="2200"/>
              <a:t> – 1</a:t>
            </a:r>
            <a:r>
              <a:rPr lang="sr-Cyrl-CS" sz="2200"/>
              <a:t> степени слободе</a:t>
            </a:r>
          </a:p>
          <a:p>
            <a:r>
              <a:rPr lang="sr-Cyrl-CS" sz="2600"/>
              <a:t>Користимо</a:t>
            </a:r>
            <a:r>
              <a:rPr lang="it-IT" sz="2600"/>
              <a:t> уобичајену формулу ''пр</a:t>
            </a:r>
            <a:r>
              <a:rPr lang="sr-Cyrl-CS" sz="2600"/>
              <a:t>едвиђање </a:t>
            </a:r>
            <a:r>
              <a:rPr lang="it-IT" sz="2600"/>
              <a:t>насупрот стандардне грешке</a:t>
            </a:r>
            <a:r>
              <a:rPr lang="sr-Cyrl-CS" sz="2600"/>
              <a:t>'</a:t>
            </a:r>
            <a:r>
              <a:rPr lang="it-IT" sz="2600"/>
              <a:t>'</a:t>
            </a:r>
            <a:endParaRPr lang="sr-Latn-CS" sz="2600"/>
          </a:p>
        </p:txBody>
      </p:sp>
      <p:sp>
        <p:nvSpPr>
          <p:cNvPr id="8939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93957" name="Object 5"/>
          <p:cNvGraphicFramePr>
            <a:graphicFrameLocks noChangeAspect="1"/>
          </p:cNvGraphicFramePr>
          <p:nvPr/>
        </p:nvGraphicFramePr>
        <p:xfrm>
          <a:off x="5672138" y="4859338"/>
          <a:ext cx="2933700" cy="1390650"/>
        </p:xfrm>
        <a:graphic>
          <a:graphicData uri="http://schemas.openxmlformats.org/presentationml/2006/ole">
            <p:oleObj spid="_x0000_s893957" name="Equation" r:id="rId4" imgW="1282700" imgH="6096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13F1F-39A7-486D-AAF1-84B6C3ACDFE5}" type="slidenum">
              <a:rPr lang="en-US"/>
              <a:pPr/>
              <a:t>18</a:t>
            </a:fld>
            <a:endParaRPr lang="en-US"/>
          </a:p>
        </p:txBody>
      </p:sp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t</a:t>
            </a:r>
            <a:r>
              <a:rPr lang="en-GB"/>
              <a:t> </a:t>
            </a:r>
            <a:r>
              <a:rPr lang="sr-Cyrl-CS"/>
              <a:t>метод једног-узорка</a:t>
            </a:r>
            <a:endParaRPr lang="sr-Latn-CS"/>
          </a:p>
        </p:txBody>
      </p:sp>
      <p:sp>
        <p:nvSpPr>
          <p:cNvPr id="89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Н</a:t>
            </a:r>
            <a:r>
              <a:rPr lang="pl-PL" sz="2800"/>
              <a:t>алазимо да је вероватноћа тако екстремне настале вредности већа од</a:t>
            </a:r>
            <a:r>
              <a:rPr lang="en-US" sz="2800"/>
              <a:t> 0.10</a:t>
            </a:r>
            <a:endParaRPr lang="sr-Cyrl-CS" sz="2800"/>
          </a:p>
          <a:p>
            <a:pPr lvl="1"/>
            <a:r>
              <a:rPr lang="en-US" sz="2400"/>
              <a:t>0.10 </a:t>
            </a:r>
            <a:r>
              <a:rPr lang="pl-PL" sz="2400"/>
              <a:t>тачк</a:t>
            </a:r>
            <a:r>
              <a:rPr lang="sr-Cyrl-CS" sz="2400"/>
              <a:t>е </a:t>
            </a:r>
            <a:r>
              <a:rPr lang="pl-PL" sz="2400"/>
              <a:t>расподеле </a:t>
            </a:r>
            <a:r>
              <a:rPr lang="sr-Cyrl-CS" sz="2400"/>
              <a:t>која је</a:t>
            </a:r>
            <a:r>
              <a:rPr lang="en-US" sz="2400"/>
              <a:t> 1.75</a:t>
            </a:r>
            <a:endParaRPr lang="sr-Cyrl-CS" sz="2400"/>
          </a:p>
          <a:p>
            <a:r>
              <a:rPr lang="it-IT" sz="2800"/>
              <a:t>Kористећи рачунар пронашли бисмо</a:t>
            </a:r>
            <a:endParaRPr lang="sr-Latn-CS" sz="2800"/>
          </a:p>
          <a:p>
            <a:pPr lvl="1"/>
            <a:r>
              <a:rPr lang="sr-Latn-CS" sz="2400"/>
              <a:t>P </a:t>
            </a:r>
            <a:r>
              <a:rPr lang="it-IT" sz="2400"/>
              <a:t>= 0.6</a:t>
            </a:r>
            <a:endParaRPr lang="sr-Cyrl-CS" sz="2400"/>
          </a:p>
          <a:p>
            <a:r>
              <a:rPr lang="it-IT" sz="2800"/>
              <a:t>Подаци су у складу са нултом хипотезом</a:t>
            </a:r>
            <a:endParaRPr lang="sr-Cyrl-CS" sz="2800"/>
          </a:p>
          <a:p>
            <a:pPr lvl="1"/>
            <a:r>
              <a:rPr lang="it-IT" sz="2400"/>
              <a:t>нисмо успели да покажемо постојање разлике</a:t>
            </a:r>
            <a:endParaRPr lang="sr-Cyrl-CS" sz="2400"/>
          </a:p>
          <a:p>
            <a:r>
              <a:rPr lang="sr-Cyrl-CS" sz="2800"/>
              <a:t>И</a:t>
            </a:r>
            <a:r>
              <a:rPr lang="it-IT" sz="2800"/>
              <a:t>нтервал поверења пружа више информација од теста значај</a:t>
            </a:r>
            <a:r>
              <a:rPr lang="sr-Cyrl-CS" sz="2800"/>
              <a:t>ности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8F696-57E8-4696-BC7D-16CDF2A930D5}" type="slidenum">
              <a:rPr lang="en-US"/>
              <a:pPr/>
              <a:t>19</a:t>
            </a:fld>
            <a:endParaRPr lang="en-US"/>
          </a:p>
        </p:txBody>
      </p:sp>
      <p:sp>
        <p:nvSpPr>
          <p:cNvPr id="89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t</a:t>
            </a:r>
            <a:r>
              <a:rPr lang="en-GB"/>
              <a:t> </a:t>
            </a:r>
            <a:r>
              <a:rPr lang="sr-Cyrl-CS"/>
              <a:t>метод једног-узорка</a:t>
            </a:r>
            <a:endParaRPr lang="sr-Latn-CS"/>
          </a:p>
        </p:txBody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3000"/>
              <a:t>Можемо</a:t>
            </a:r>
            <a:r>
              <a:rPr lang="it-IT" sz="3000"/>
              <a:t> користити тест </a:t>
            </a:r>
            <a:r>
              <a:rPr lang="sr-Cyrl-CS" sz="3000"/>
              <a:t>пред</a:t>
            </a:r>
            <a:r>
              <a:rPr lang="it-IT" sz="3000"/>
              <a:t>знак</a:t>
            </a:r>
            <a:r>
              <a:rPr lang="sr-Cyrl-CS" sz="3000"/>
              <a:t>а </a:t>
            </a:r>
            <a:r>
              <a:rPr lang="it-IT" sz="3000"/>
              <a:t>за тестирање нулте хипотезе </a:t>
            </a:r>
            <a:r>
              <a:rPr lang="sr-Cyrl-CS" sz="3000"/>
              <a:t>да нема </a:t>
            </a:r>
            <a:r>
              <a:rPr lang="it-IT" sz="3000"/>
              <a:t>разлике</a:t>
            </a:r>
            <a:r>
              <a:rPr lang="sr-Latn-CS" sz="3000"/>
              <a:t> </a:t>
            </a:r>
            <a:endParaRPr lang="sr-Cyrl-CS" sz="3000"/>
          </a:p>
          <a:p>
            <a:r>
              <a:rPr lang="it-IT" sz="3000"/>
              <a:t>То нам даје 5 позитивних од 12 разлика</a:t>
            </a:r>
            <a:endParaRPr lang="sr-Cyrl-CS" sz="3000"/>
          </a:p>
          <a:p>
            <a:pPr lvl="1"/>
            <a:r>
              <a:rPr lang="it-IT" sz="2600"/>
              <a:t>даје двострану вероватноћу 0.8, мало већу од он</a:t>
            </a:r>
            <a:r>
              <a:rPr lang="sr-Cyrl-CS" sz="2600"/>
              <a:t>е </a:t>
            </a:r>
            <a:r>
              <a:rPr lang="it-IT" sz="2600"/>
              <a:t>коју даје </a:t>
            </a:r>
            <a:r>
              <a:rPr lang="sr-Latn-CS" sz="2600" i="1"/>
              <a:t>t</a:t>
            </a:r>
            <a:r>
              <a:rPr lang="it-IT" sz="2600"/>
              <a:t> тест</a:t>
            </a:r>
            <a:endParaRPr lang="sr-Cyrl-CS" sz="2600"/>
          </a:p>
          <a:p>
            <a:r>
              <a:rPr lang="sr-Cyrl-CS" sz="3000"/>
              <a:t>Ако</a:t>
            </a:r>
            <a:r>
              <a:rPr lang="it-IT" sz="3000"/>
              <a:t> је претпоставка о Нормалној расподели истинита преферира се </a:t>
            </a:r>
            <a:r>
              <a:rPr lang="sr-Latn-CS" sz="3000" i="1"/>
              <a:t>t</a:t>
            </a:r>
            <a:r>
              <a:rPr lang="it-IT" sz="3000"/>
              <a:t> тест</a:t>
            </a:r>
            <a:endParaRPr lang="sr-Cyrl-CS" sz="3000"/>
          </a:p>
          <a:p>
            <a:pPr lvl="1"/>
            <a:r>
              <a:rPr lang="it-IT" sz="2600"/>
              <a:t>најмоћнији </a:t>
            </a:r>
            <a:r>
              <a:rPr lang="sr-Cyrl-CS" sz="2600"/>
              <a:t>је</a:t>
            </a:r>
            <a:r>
              <a:rPr lang="it-IT" sz="2600"/>
              <a:t> и има највише изгледа да пронађе разлике ако постоје</a:t>
            </a:r>
            <a:r>
              <a:rPr lang="sr-Latn-CS" sz="2600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6370E-CF12-453E-9747-41A0970B56CE}" type="slidenum">
              <a:rPr lang="en-US"/>
              <a:pPr/>
              <a:t>2</a:t>
            </a:fld>
            <a:endParaRPr lang="en-US"/>
          </a:p>
        </p:txBody>
      </p:sp>
      <p:sp>
        <p:nvSpPr>
          <p:cNvPr id="86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Упоређивање средине малих узорака</a:t>
            </a:r>
            <a:r>
              <a:rPr lang="sr-Latn-CS" sz="3600"/>
              <a:t> </a:t>
            </a:r>
            <a:r>
              <a:rPr lang="sr-Cyrl-CS" sz="3600"/>
              <a:t>- </a:t>
            </a:r>
            <a:r>
              <a:rPr lang="pl-PL" sz="3600" i="1"/>
              <a:t>t</a:t>
            </a:r>
            <a:r>
              <a:rPr lang="pl-PL" sz="3600"/>
              <a:t> </a:t>
            </a:r>
            <a:r>
              <a:rPr lang="en-GB" sz="3600"/>
              <a:t>расподела</a:t>
            </a:r>
            <a:r>
              <a:rPr lang="sr-Latn-CS" sz="3600"/>
              <a:t> </a:t>
            </a:r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l-PL" sz="2800"/>
              <a:t>Расподел</a:t>
            </a:r>
            <a:r>
              <a:rPr lang="sr-Cyrl-CS" sz="2800"/>
              <a:t>е </a:t>
            </a:r>
            <a:r>
              <a:rPr lang="pl-PL" sz="2800"/>
              <a:t>вероватноће кој</a:t>
            </a:r>
            <a:r>
              <a:rPr lang="sr-Cyrl-CS" sz="2800"/>
              <a:t>е </a:t>
            </a:r>
            <a:r>
              <a:rPr lang="pl-PL" sz="2800"/>
              <a:t>смо до сад</a:t>
            </a:r>
            <a:r>
              <a:rPr lang="sr-Cyrl-CS" sz="2800"/>
              <a:t>а </a:t>
            </a:r>
            <a:r>
              <a:rPr lang="pl-PL" sz="2800"/>
              <a:t>користили ни</a:t>
            </a:r>
            <a:r>
              <a:rPr lang="sr-Cyrl-CS" sz="2800"/>
              <a:t>су</a:t>
            </a:r>
            <a:r>
              <a:rPr lang="pl-PL" sz="2800"/>
              <a:t> зависил</a:t>
            </a:r>
            <a:r>
              <a:rPr lang="sr-Cyrl-CS" sz="2800"/>
              <a:t>е</a:t>
            </a:r>
            <a:r>
              <a:rPr lang="pl-PL" sz="2800"/>
              <a:t> ни од једне особине </a:t>
            </a:r>
            <a:r>
              <a:rPr lang="sr-Cyrl-CS" sz="2800"/>
              <a:t>самих података</a:t>
            </a:r>
            <a:r>
              <a:rPr lang="sr-Latn-CS" sz="2800"/>
              <a:t> 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pl-PL" sz="2800"/>
              <a:t>Да бисмо користили </a:t>
            </a:r>
            <a:r>
              <a:rPr lang="sr-Latn-CS" sz="2800" i="1"/>
              <a:t>t</a:t>
            </a:r>
            <a:r>
              <a:rPr lang="sr-Latn-CS" sz="2800"/>
              <a:t> </a:t>
            </a:r>
            <a:r>
              <a:rPr lang="pl-PL" sz="2800"/>
              <a:t>расподелу треба да направимо пре</a:t>
            </a:r>
            <a:r>
              <a:rPr lang="sr-Cyrl-CS" sz="2800"/>
              <a:t>т</a:t>
            </a:r>
            <a:r>
              <a:rPr lang="pl-PL" sz="2800"/>
              <a:t>поставку о расподели из које су </a:t>
            </a:r>
            <a:r>
              <a:rPr lang="sr-Cyrl-CS" sz="2800"/>
              <a:t>посматрања </a:t>
            </a:r>
            <a:r>
              <a:rPr lang="pl-PL" sz="2800"/>
              <a:t>узет</a:t>
            </a:r>
            <a:r>
              <a:rPr lang="sr-Cyrl-CS" sz="2800"/>
              <a:t>а</a:t>
            </a:r>
            <a:r>
              <a:rPr lang="pl-PL" sz="2800"/>
              <a:t>,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pl-PL" sz="2400"/>
              <a:t>расподел</a:t>
            </a:r>
            <a:r>
              <a:rPr lang="sr-Cyrl-CS" sz="2400"/>
              <a:t>и </a:t>
            </a:r>
            <a:r>
              <a:rPr lang="pl-PL" sz="2400"/>
              <a:t>променљ</a:t>
            </a:r>
            <a:r>
              <a:rPr lang="sr-Cyrl-CS" sz="2400"/>
              <a:t>иве </a:t>
            </a:r>
            <a:r>
              <a:rPr lang="pl-PL" sz="2400"/>
              <a:t>у популацији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pl-PL" sz="2800"/>
              <a:t>Mорамо претпоставити да је ово Нормална расподела</a:t>
            </a:r>
            <a:r>
              <a:rPr lang="sr-Latn-CS" sz="2800"/>
              <a:t> 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Latn-CS" sz="2800" i="1"/>
              <a:t>t</a:t>
            </a:r>
            <a:r>
              <a:rPr lang="sr-Latn-CS" sz="2800"/>
              <a:t> </a:t>
            </a:r>
            <a:r>
              <a:rPr lang="pl-PL" sz="2800"/>
              <a:t>расподела</a:t>
            </a:r>
            <a:r>
              <a:rPr lang="sr-Cyrl-CS" sz="2800"/>
              <a:t> је</a:t>
            </a:r>
            <a:r>
              <a:rPr lang="pl-PL" sz="2800"/>
              <a:t> једна од оних кој</a:t>
            </a:r>
            <a:r>
              <a:rPr lang="sr-Cyrl-CS" sz="2800"/>
              <a:t>е потичу </a:t>
            </a:r>
            <a:r>
              <a:rPr lang="pl-PL" sz="2800"/>
              <a:t>из Нормалне</a:t>
            </a:r>
            <a:r>
              <a:rPr lang="sr-Cyrl-CS" sz="2800"/>
              <a:t> расподеле</a:t>
            </a:r>
            <a:r>
              <a:rPr lang="sr-Latn-CS" sz="2800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E111-12FC-4F5E-A4FB-40A52BF4302C}" type="slidenum">
              <a:rPr lang="en-US"/>
              <a:pPr/>
              <a:t>20</a:t>
            </a:fld>
            <a:endParaRPr lang="en-US"/>
          </a:p>
        </p:txBody>
      </p:sp>
      <p:sp>
        <p:nvSpPr>
          <p:cNvPr id="90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600"/>
              <a:t>Нормални </a:t>
            </a:r>
            <a:r>
              <a:rPr lang="sr-Cyrl-CS" sz="2600"/>
              <a:t>дијаграм </a:t>
            </a:r>
            <a:r>
              <a:rPr lang="it-IT" sz="2600"/>
              <a:t>за разлике и </a:t>
            </a:r>
            <a:r>
              <a:rPr lang="sr-Cyrl-CS" sz="2600"/>
              <a:t>дијаграм </a:t>
            </a:r>
            <a:r>
              <a:rPr lang="it-IT" sz="2600"/>
              <a:t>разлике у односу на просек за податке </a:t>
            </a:r>
            <a:r>
              <a:rPr lang="sr-Cyrl-CS" sz="2600"/>
              <a:t>за</a:t>
            </a:r>
            <a:r>
              <a:rPr lang="it-IT" sz="2600"/>
              <a:t> пацијент</a:t>
            </a:r>
            <a:r>
              <a:rPr lang="sr-Cyrl-CS" sz="2600"/>
              <a:t>е</a:t>
            </a:r>
            <a:r>
              <a:rPr lang="it-IT" sz="2600"/>
              <a:t> са улцерациј</a:t>
            </a:r>
            <a:r>
              <a:rPr lang="sr-Cyrl-CS" sz="2600"/>
              <a:t>ом</a:t>
            </a:r>
            <a:r>
              <a:rPr lang="sr-Latn-CS" sz="2600"/>
              <a:t> </a:t>
            </a:r>
          </a:p>
        </p:txBody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00100" name="Picture 4" descr="Slika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3" y="2354263"/>
            <a:ext cx="87915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D587-2189-4B00-AE14-AA74DEF08EED}" type="slidenum">
              <a:rPr lang="en-US"/>
              <a:pPr/>
              <a:t>21</a:t>
            </a:fld>
            <a:endParaRPr lang="en-US"/>
          </a:p>
        </p:txBody>
      </p:sp>
      <p:sp>
        <p:nvSpPr>
          <p:cNvPr id="90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Средине два независна узорка</a:t>
            </a:r>
            <a:r>
              <a:rPr lang="sr-Latn-CS"/>
              <a:t> </a:t>
            </a:r>
          </a:p>
        </p:txBody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sr-Cyrl-CS" sz="2400"/>
              <a:t>И</a:t>
            </a:r>
            <a:r>
              <a:rPr lang="sv-SE" sz="2400"/>
              <a:t>мамо два узорка из популациј</a:t>
            </a:r>
            <a:r>
              <a:rPr lang="sr-Cyrl-CS" sz="2400"/>
              <a:t>а </a:t>
            </a:r>
            <a:r>
              <a:rPr lang="sv-SE" sz="2400"/>
              <a:t>кој</a:t>
            </a:r>
            <a:r>
              <a:rPr lang="sr-Cyrl-CS" sz="2400"/>
              <a:t>и </a:t>
            </a:r>
            <a:r>
              <a:rPr lang="sv-SE" sz="2400"/>
              <a:t>имају Нормалну расподелу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sv-SE" sz="2000"/>
              <a:t>желимо да </a:t>
            </a:r>
            <a:r>
              <a:rPr lang="sr-Cyrl-CS" sz="2000"/>
              <a:t>предвидимо</a:t>
            </a:r>
            <a:r>
              <a:rPr lang="sv-SE" sz="2000"/>
              <a:t> разлику између средин</a:t>
            </a:r>
            <a:r>
              <a:rPr lang="sr-Cyrl-CS" sz="2000"/>
              <a:t>а </a:t>
            </a:r>
            <a:r>
              <a:rPr lang="sv-SE" sz="2000"/>
              <a:t>популациј</a:t>
            </a:r>
            <a:r>
              <a:rPr lang="sr-Cyrl-CS" sz="2000"/>
              <a:t>а</a:t>
            </a:r>
          </a:p>
          <a:p>
            <a:pPr>
              <a:lnSpc>
                <a:spcPct val="85000"/>
              </a:lnSpc>
            </a:pPr>
            <a:r>
              <a:rPr lang="sv-SE" sz="2400"/>
              <a:t>Да су узорци велики, 95% интервал поверења за разлику би био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sv-SE" sz="2000"/>
              <a:t>запажена разлика </a:t>
            </a:r>
            <a:r>
              <a:rPr lang="sr-Cyrl-CS" sz="2000"/>
              <a:t>-</a:t>
            </a:r>
            <a:r>
              <a:rPr lang="sv-SE" sz="2000"/>
              <a:t>1.96 стандардних грешака </a:t>
            </a:r>
            <a:r>
              <a:rPr lang="sr-Cyrl-CS" sz="2000"/>
              <a:t>до </a:t>
            </a:r>
            <a:r>
              <a:rPr lang="sv-SE" sz="2000"/>
              <a:t>запажене разлике +1.96 стандардних грешака</a:t>
            </a:r>
            <a:endParaRPr lang="sr-Cyrl-CS" sz="2000"/>
          </a:p>
          <a:p>
            <a:pPr>
              <a:lnSpc>
                <a:spcPct val="85000"/>
              </a:lnSpc>
            </a:pPr>
            <a:r>
              <a:rPr lang="it-IT" sz="2400"/>
              <a:t>Да бисмо употребили </a:t>
            </a:r>
            <a:r>
              <a:rPr lang="sr-Latn-CS" sz="2400" i="1"/>
              <a:t>t</a:t>
            </a:r>
            <a:r>
              <a:rPr lang="sr-Latn-CS" sz="2400"/>
              <a:t> </a:t>
            </a:r>
            <a:r>
              <a:rPr lang="it-IT" sz="2400"/>
              <a:t>расподелу морамо направити другу претпоставку о подацима</a:t>
            </a:r>
            <a:endParaRPr lang="sr-Cyrl-CS" sz="2400"/>
          </a:p>
          <a:p>
            <a:pPr>
              <a:lnSpc>
                <a:spcPct val="85000"/>
              </a:lnSpc>
            </a:pPr>
            <a:r>
              <a:rPr lang="it-IT" sz="2400"/>
              <a:t>Не само да узорци морају бити из Нормалних расподела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it-IT" sz="2000"/>
              <a:t>они морају бити из Нормалних расподела са истом варијансом</a:t>
            </a:r>
            <a:endParaRPr lang="sr-Cyrl-CS" sz="2000"/>
          </a:p>
          <a:p>
            <a:pPr lvl="1">
              <a:lnSpc>
                <a:spcPct val="85000"/>
              </a:lnSpc>
            </a:pPr>
            <a:r>
              <a:rPr lang="sr-Latn-CS" sz="2000"/>
              <a:t>PEFR </a:t>
            </a:r>
            <a:r>
              <a:rPr lang="it-IT" sz="2000"/>
              <a:t>подаци за децу са и без симптома показују карактеристику јасно, као и просечне капиларне густине </a:t>
            </a:r>
            <a:endParaRPr lang="sr-Cyrl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4E4A5-B1B3-41FD-94BD-9B9F9044E12F}" type="slidenum">
              <a:rPr lang="en-US"/>
              <a:pPr/>
              <a:t>22</a:t>
            </a:fld>
            <a:endParaRPr lang="en-US"/>
          </a:p>
        </p:txBody>
      </p:sp>
      <p:sp>
        <p:nvSpPr>
          <p:cNvPr id="90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Средине два независна узорка</a:t>
            </a:r>
            <a:endParaRPr lang="sr-Latn-CS"/>
          </a:p>
        </p:txBody>
      </p:sp>
      <p:sp>
        <p:nvSpPr>
          <p:cNvPr id="90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3000"/>
              <a:t>Н</a:t>
            </a:r>
            <a:r>
              <a:rPr lang="sv-SE" sz="3000"/>
              <a:t>а</a:t>
            </a:r>
            <a:r>
              <a:rPr lang="sr-Cyrl-CS" sz="3000"/>
              <a:t>лазимо </a:t>
            </a:r>
            <a:r>
              <a:rPr lang="sv-SE" sz="3000"/>
              <a:t>збир квадрата око средине узорка за сваки узорак</a:t>
            </a:r>
            <a:endParaRPr lang="sr-Cyrl-CS" sz="3000"/>
          </a:p>
          <a:p>
            <a:pPr lvl="1"/>
            <a:r>
              <a:rPr lang="sv-SE" sz="2600"/>
              <a:t>означ</a:t>
            </a:r>
            <a:r>
              <a:rPr lang="sr-Cyrl-CS" sz="2600"/>
              <a:t>авамо их</a:t>
            </a:r>
            <a:r>
              <a:rPr lang="sv-SE" sz="2600"/>
              <a:t> </a:t>
            </a:r>
            <a:r>
              <a:rPr lang="sr-Cyrl-CS" sz="2600"/>
              <a:t>са </a:t>
            </a:r>
            <a:r>
              <a:rPr lang="sr-Latn-CS" sz="2600" i="1"/>
              <a:t>SS</a:t>
            </a:r>
            <a:r>
              <a:rPr lang="sr-Latn-CS" sz="2600" baseline="-25000"/>
              <a:t>1</a:t>
            </a:r>
            <a:r>
              <a:rPr lang="sv-SE" sz="2600"/>
              <a:t> и </a:t>
            </a:r>
            <a:r>
              <a:rPr lang="sr-Latn-CS" sz="2600" i="1"/>
              <a:t>SS</a:t>
            </a:r>
            <a:r>
              <a:rPr lang="sr-Latn-CS" sz="2600" baseline="-25000"/>
              <a:t>2</a:t>
            </a:r>
            <a:r>
              <a:rPr lang="sr-Latn-CS" sz="2600"/>
              <a:t> </a:t>
            </a:r>
            <a:endParaRPr lang="sr-Cyrl-CS" sz="2600"/>
          </a:p>
          <a:p>
            <a:r>
              <a:rPr lang="sv-SE" sz="3000"/>
              <a:t>Збир квадрата </a:t>
            </a:r>
            <a:r>
              <a:rPr lang="sr-Latn-CS" sz="3000" i="1"/>
              <a:t>SS</a:t>
            </a:r>
            <a:r>
              <a:rPr lang="sr-Latn-CS" sz="3000"/>
              <a:t>1</a:t>
            </a:r>
            <a:r>
              <a:rPr lang="sv-SE" sz="3000"/>
              <a:t>, има </a:t>
            </a:r>
            <a:r>
              <a:rPr lang="sr-Latn-CS" sz="3000" i="1"/>
              <a:t>n</a:t>
            </a:r>
            <a:r>
              <a:rPr lang="sr-Cyrl-CS" sz="3000" baseline="-25000"/>
              <a:t>1</a:t>
            </a:r>
            <a:r>
              <a:rPr lang="sr-Latn-CS" sz="3000"/>
              <a:t> - 1 </a:t>
            </a:r>
            <a:r>
              <a:rPr lang="sv-SE" sz="3000"/>
              <a:t>степени слободе</a:t>
            </a:r>
            <a:endParaRPr lang="sr-Cyrl-CS" sz="3000"/>
          </a:p>
          <a:p>
            <a:r>
              <a:rPr lang="sv-SE" sz="3000"/>
              <a:t>Збир квадрата </a:t>
            </a:r>
            <a:r>
              <a:rPr lang="sr-Latn-CS" sz="3000" i="1"/>
              <a:t>SS</a:t>
            </a:r>
            <a:r>
              <a:rPr lang="sr-Latn-CS" sz="3000"/>
              <a:t>2</a:t>
            </a:r>
            <a:r>
              <a:rPr lang="sv-SE" sz="3000"/>
              <a:t>, има </a:t>
            </a:r>
            <a:r>
              <a:rPr lang="sr-Latn-CS" sz="3000" i="1"/>
              <a:t>n</a:t>
            </a:r>
            <a:r>
              <a:rPr lang="sr-Cyrl-CS" sz="3000" baseline="-25000"/>
              <a:t>2</a:t>
            </a:r>
            <a:r>
              <a:rPr lang="sr-Latn-CS" sz="3000"/>
              <a:t> - 1 </a:t>
            </a:r>
            <a:r>
              <a:rPr lang="sv-SE" sz="3000"/>
              <a:t>степени слободе</a:t>
            </a:r>
            <a:endParaRPr lang="sr-Cyrl-CS" sz="3000"/>
          </a:p>
          <a:p>
            <a:r>
              <a:rPr lang="sv-SE" sz="3000"/>
              <a:t>Укупни степени слободе су</a:t>
            </a:r>
            <a:r>
              <a:rPr lang="sr-Latn-CS" sz="3000"/>
              <a:t>  </a:t>
            </a:r>
          </a:p>
        </p:txBody>
      </p:sp>
      <p:sp>
        <p:nvSpPr>
          <p:cNvPr id="904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04197" name="Object 5"/>
          <p:cNvGraphicFramePr>
            <a:graphicFrameLocks noChangeAspect="1"/>
          </p:cNvGraphicFramePr>
          <p:nvPr/>
        </p:nvGraphicFramePr>
        <p:xfrm>
          <a:off x="1084263" y="5565775"/>
          <a:ext cx="4095750" cy="557213"/>
        </p:xfrm>
        <a:graphic>
          <a:graphicData uri="http://schemas.openxmlformats.org/presentationml/2006/ole">
            <p:oleObj spid="_x0000_s904197" name="Equation" r:id="rId4" imgW="1397000" imgH="1905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2E9FA-38F1-4BF6-9BBD-435DA5911ED5}" type="slidenum">
              <a:rPr lang="en-US"/>
              <a:pPr/>
              <a:t>23</a:t>
            </a:fld>
            <a:endParaRPr lang="en-US"/>
          </a:p>
        </p:txBody>
      </p:sp>
      <p:sp>
        <p:nvSpPr>
          <p:cNvPr id="90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Средине два независна узорка</a:t>
            </a:r>
            <a:endParaRPr lang="sr-Latn-CS"/>
          </a:p>
        </p:txBody>
      </p:sp>
      <p:sp>
        <p:nvSpPr>
          <p:cNvPr id="90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Kомбиновано предвиђање варијансе је</a:t>
            </a:r>
            <a:endParaRPr lang="sr-Cyrl-CS"/>
          </a:p>
          <a:p>
            <a:endParaRPr lang="sr-Cyrl-CS"/>
          </a:p>
          <a:p>
            <a:endParaRPr lang="sr-Cyrl-CS"/>
          </a:p>
          <a:p>
            <a:r>
              <a:rPr lang="sv-SE"/>
              <a:t>Стандардна грешка </a:t>
            </a:r>
            <a:r>
              <a:rPr lang="sr-Cyrl-CS"/>
              <a:t>разлике између средина             је</a:t>
            </a:r>
            <a:r>
              <a:rPr lang="sr-Latn-CS"/>
              <a:t> </a:t>
            </a:r>
          </a:p>
        </p:txBody>
      </p:sp>
      <p:sp>
        <p:nvSpPr>
          <p:cNvPr id="906244" name="Rectangle 4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06245" name="Object 5"/>
          <p:cNvGraphicFramePr>
            <a:graphicFrameLocks noChangeAspect="1"/>
          </p:cNvGraphicFramePr>
          <p:nvPr/>
        </p:nvGraphicFramePr>
        <p:xfrm>
          <a:off x="1019175" y="2128838"/>
          <a:ext cx="2347913" cy="968375"/>
        </p:xfrm>
        <a:graphic>
          <a:graphicData uri="http://schemas.openxmlformats.org/presentationml/2006/ole">
            <p:oleObj spid="_x0000_s906245" name="Equation" r:id="rId4" imgW="927100" imgH="381000" progId="">
              <p:embed/>
            </p:oleObj>
          </a:graphicData>
        </a:graphic>
      </p:graphicFrame>
      <p:sp>
        <p:nvSpPr>
          <p:cNvPr id="9062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06247" name="Object 7"/>
          <p:cNvGraphicFramePr>
            <a:graphicFrameLocks noChangeAspect="1"/>
          </p:cNvGraphicFramePr>
          <p:nvPr/>
        </p:nvGraphicFramePr>
        <p:xfrm>
          <a:off x="2522538" y="3749675"/>
          <a:ext cx="1249362" cy="555625"/>
        </p:xfrm>
        <a:graphic>
          <a:graphicData uri="http://schemas.openxmlformats.org/presentationml/2006/ole">
            <p:oleObj spid="_x0000_s906247" name="Equation" r:id="rId5" imgW="431613" imgH="190417" progId="">
              <p:embed/>
            </p:oleObj>
          </a:graphicData>
        </a:graphic>
      </p:graphicFrame>
      <p:sp>
        <p:nvSpPr>
          <p:cNvPr id="906248" name="Rectangle 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06249" name="Object 9"/>
          <p:cNvGraphicFramePr>
            <a:graphicFrameLocks noChangeAspect="1"/>
          </p:cNvGraphicFramePr>
          <p:nvPr/>
        </p:nvGraphicFramePr>
        <p:xfrm>
          <a:off x="1087438" y="4489450"/>
          <a:ext cx="3551237" cy="1058863"/>
        </p:xfrm>
        <a:graphic>
          <a:graphicData uri="http://schemas.openxmlformats.org/presentationml/2006/ole">
            <p:oleObj spid="_x0000_s906249" name="Equation" r:id="rId6" imgW="1536700" imgH="4572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78EF4-D6D8-4240-A7B3-48059FA46D65}" type="slidenum">
              <a:rPr lang="en-US"/>
              <a:pPr/>
              <a:t>24</a:t>
            </a:fld>
            <a:endParaRPr lang="en-US"/>
          </a:p>
        </p:txBody>
      </p:sp>
      <p:sp>
        <p:nvSpPr>
          <p:cNvPr id="90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Средине два независна узорка</a:t>
            </a:r>
            <a:endParaRPr lang="sr-Latn-CS"/>
          </a:p>
        </p:txBody>
      </p:sp>
      <p:sp>
        <p:nvSpPr>
          <p:cNvPr id="908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023225" cy="4725988"/>
          </a:xfrm>
        </p:spPr>
        <p:txBody>
          <a:bodyPr/>
          <a:lstStyle/>
          <a:p>
            <a:r>
              <a:rPr lang="sr-Cyrl-CS" sz="2800"/>
              <a:t>Можемо добити </a:t>
            </a:r>
            <a:r>
              <a:rPr lang="sr-Latn-CS" sz="2800" i="1"/>
              <a:t>t</a:t>
            </a:r>
            <a:r>
              <a:rPr lang="sr-Latn-CS" sz="2800"/>
              <a:t> </a:t>
            </a:r>
            <a:r>
              <a:rPr lang="sr-Cyrl-CS" sz="2800"/>
              <a:t>расподељену променљиву помоћу</a:t>
            </a:r>
            <a:r>
              <a:rPr lang="sr-Latn-CS" sz="2800"/>
              <a:t> </a:t>
            </a:r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r>
              <a:rPr lang="it-IT" sz="2800"/>
              <a:t>95% интервал поверења за разлику између средина популације</a:t>
            </a:r>
            <a:r>
              <a:rPr lang="sr-Cyrl-CS" sz="2800"/>
              <a:t>, </a:t>
            </a:r>
            <a:r>
              <a:rPr lang="sr-Latn-CS" sz="2800"/>
              <a:t>µ</a:t>
            </a:r>
            <a:r>
              <a:rPr lang="sr-Latn-CS" sz="2800" baseline="-25000"/>
              <a:t>1</a:t>
            </a:r>
            <a:r>
              <a:rPr lang="sr-Latn-CS" sz="2800"/>
              <a:t> - µ</a:t>
            </a:r>
            <a:r>
              <a:rPr lang="sr-Latn-CS" sz="2800" baseline="-25000"/>
              <a:t>2</a:t>
            </a:r>
            <a:r>
              <a:rPr lang="sr-Latn-CS" sz="2800"/>
              <a:t>, </a:t>
            </a:r>
            <a:r>
              <a:rPr lang="it-IT" sz="2800"/>
              <a:t>је</a:t>
            </a:r>
            <a:endParaRPr lang="sr-Latn-CS" sz="2800"/>
          </a:p>
        </p:txBody>
      </p:sp>
      <p:sp>
        <p:nvSpPr>
          <p:cNvPr id="908292" name="Rectangle 4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08293" name="Object 5"/>
          <p:cNvGraphicFramePr>
            <a:graphicFrameLocks noChangeAspect="1"/>
          </p:cNvGraphicFramePr>
          <p:nvPr/>
        </p:nvGraphicFramePr>
        <p:xfrm>
          <a:off x="1174750" y="2459038"/>
          <a:ext cx="2424113" cy="1493837"/>
        </p:xfrm>
        <a:graphic>
          <a:graphicData uri="http://schemas.openxmlformats.org/presentationml/2006/ole">
            <p:oleObj spid="_x0000_s908293" name="Equation" r:id="rId4" imgW="1066800" imgH="660400" progId="">
              <p:embed/>
            </p:oleObj>
          </a:graphicData>
        </a:graphic>
      </p:graphicFrame>
      <p:graphicFrame>
        <p:nvGraphicFramePr>
          <p:cNvPr id="908294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611188" y="4816475"/>
          <a:ext cx="7348537" cy="1470025"/>
        </p:xfrm>
        <a:graphic>
          <a:graphicData uri="http://schemas.openxmlformats.org/presentationml/2006/ole">
            <p:oleObj spid="_x0000_s908294" name="Document" r:id="rId5" imgW="5753279" imgH="533138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919F-D6BD-4E0B-85AF-472BC7E45D19}" type="slidenum">
              <a:rPr lang="en-US"/>
              <a:pPr/>
              <a:t>25</a:t>
            </a:fld>
            <a:endParaRPr lang="en-US"/>
          </a:p>
        </p:txBody>
      </p:sp>
      <p:sp>
        <p:nvSpPr>
          <p:cNvPr id="91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Средине два независна узорка</a:t>
            </a:r>
            <a:endParaRPr lang="sr-Latn-CS"/>
          </a:p>
        </p:txBody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92250"/>
            <a:ext cx="8229600" cy="4725988"/>
          </a:xfrm>
        </p:spPr>
        <p:txBody>
          <a:bodyPr/>
          <a:lstStyle/>
          <a:p>
            <a:r>
              <a:rPr lang="sr-Cyrl-CS" sz="2800"/>
              <a:t>М</a:t>
            </a:r>
            <a:r>
              <a:rPr lang="it-IT" sz="2800"/>
              <a:t>ожемо тестирати нулт</a:t>
            </a:r>
            <a:r>
              <a:rPr lang="sr-Cyrl-CS" sz="2800"/>
              <a:t>у </a:t>
            </a:r>
            <a:r>
              <a:rPr lang="it-IT" sz="2800"/>
              <a:t>хипотез</a:t>
            </a:r>
            <a:r>
              <a:rPr lang="sr-Cyrl-CS" sz="2800"/>
              <a:t>у </a:t>
            </a:r>
            <a:r>
              <a:rPr lang="it-IT" sz="2800"/>
              <a:t>да </a:t>
            </a:r>
            <a:r>
              <a:rPr lang="sr-Cyrl-CS" sz="2800"/>
              <a:t>је </a:t>
            </a:r>
            <a:r>
              <a:rPr lang="it-IT" sz="2800"/>
              <a:t>у популацији разлика нула, односно да </a:t>
            </a:r>
            <a:r>
              <a:rPr lang="sr-Latn-CS" sz="2800"/>
              <a:t>µ</a:t>
            </a:r>
            <a:r>
              <a:rPr lang="sr-Latn-CS" sz="2800" baseline="-25000"/>
              <a:t>1</a:t>
            </a:r>
            <a:r>
              <a:rPr lang="sr-Latn-CS" sz="2800"/>
              <a:t> = µ</a:t>
            </a:r>
            <a:r>
              <a:rPr lang="sr-Latn-CS" sz="2800" baseline="-25000"/>
              <a:t>2</a:t>
            </a:r>
            <a:r>
              <a:rPr lang="it-IT" sz="2800"/>
              <a:t>, користећи тест статистику</a:t>
            </a:r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r>
              <a:rPr lang="sr-Cyrl-CS" sz="2800"/>
              <a:t>Она</a:t>
            </a:r>
            <a:r>
              <a:rPr lang="it-IT" sz="2800"/>
              <a:t> ће пратити </a:t>
            </a:r>
            <a:r>
              <a:rPr lang="sr-Latn-CS" sz="2800" i="1"/>
              <a:t>t</a:t>
            </a:r>
            <a:r>
              <a:rPr lang="sr-Latn-CS" sz="2800"/>
              <a:t> </a:t>
            </a:r>
            <a:r>
              <a:rPr lang="it-IT" sz="2800"/>
              <a:t>расподелу са </a:t>
            </a:r>
            <a:r>
              <a:rPr lang="sr-Latn-CS" sz="2800" i="1"/>
              <a:t>n</a:t>
            </a:r>
            <a:r>
              <a:rPr lang="sr-Latn-CS" sz="2800" baseline="-25000"/>
              <a:t>1</a:t>
            </a:r>
            <a:r>
              <a:rPr lang="sr-Latn-CS" sz="2800"/>
              <a:t> + </a:t>
            </a:r>
            <a:r>
              <a:rPr lang="sr-Latn-CS" sz="2800" i="1"/>
              <a:t>n</a:t>
            </a:r>
            <a:r>
              <a:rPr lang="sr-Latn-CS" sz="2800" baseline="-25000"/>
              <a:t>2</a:t>
            </a:r>
            <a:r>
              <a:rPr lang="sr-Latn-CS" sz="2800"/>
              <a:t> - 2 </a:t>
            </a:r>
            <a:r>
              <a:rPr lang="sv-SE" sz="2800"/>
              <a:t>степен</a:t>
            </a:r>
            <a:r>
              <a:rPr lang="sr-Cyrl-CS" sz="2800"/>
              <a:t>и </a:t>
            </a:r>
            <a:r>
              <a:rPr lang="sv-SE" sz="2800"/>
              <a:t>слободе</a:t>
            </a:r>
            <a:r>
              <a:rPr lang="sr-Cyrl-CS" sz="2800"/>
              <a:t>, </a:t>
            </a:r>
            <a:r>
              <a:rPr lang="it-IT" sz="2800"/>
              <a:t>ако је нулта хипотеза </a:t>
            </a:r>
            <a:r>
              <a:rPr lang="sr-Cyrl-CS" sz="2800"/>
              <a:t>тачна</a:t>
            </a:r>
            <a:r>
              <a:rPr lang="sr-Latn-CS" sz="2800"/>
              <a:t> </a:t>
            </a:r>
          </a:p>
        </p:txBody>
      </p:sp>
      <p:sp>
        <p:nvSpPr>
          <p:cNvPr id="910340" name="Rectangle 4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10341" name="Object 5"/>
          <p:cNvGraphicFramePr>
            <a:graphicFrameLocks noChangeAspect="1"/>
          </p:cNvGraphicFramePr>
          <p:nvPr/>
        </p:nvGraphicFramePr>
        <p:xfrm>
          <a:off x="1671638" y="2905125"/>
          <a:ext cx="2395537" cy="1816100"/>
        </p:xfrm>
        <a:graphic>
          <a:graphicData uri="http://schemas.openxmlformats.org/presentationml/2006/ole">
            <p:oleObj spid="_x0000_s910341" name="Equation" r:id="rId4" imgW="863225" imgH="660113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8F9DF-6F2E-41A6-AA3F-75AAB92E4775}" type="slidenum">
              <a:rPr lang="en-US"/>
              <a:pPr/>
              <a:t>26</a:t>
            </a:fld>
            <a:endParaRPr lang="en-US"/>
          </a:p>
        </p:txBody>
      </p:sp>
      <p:sp>
        <p:nvSpPr>
          <p:cNvPr id="91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Kапиларна густина (по </a:t>
            </a:r>
            <a:r>
              <a:rPr lang="sr-Cyrl-CS" sz="2600"/>
              <a:t>мм</a:t>
            </a:r>
            <a:r>
              <a:rPr lang="sr-Latn-CS" sz="2600" baseline="30000"/>
              <a:t>2</a:t>
            </a:r>
            <a:r>
              <a:rPr lang="sr-Latn-CS" sz="2600"/>
              <a:t>) у стопалу код пацијената </a:t>
            </a:r>
            <a:r>
              <a:rPr lang="it-IT" sz="2600"/>
              <a:t>са улцерациј</a:t>
            </a:r>
            <a:r>
              <a:rPr lang="sr-Cyrl-CS" sz="2600"/>
              <a:t>ом</a:t>
            </a:r>
            <a:r>
              <a:rPr lang="sr-Latn-CS" sz="2600"/>
              <a:t> и код здраве контролне груп</a:t>
            </a:r>
            <a:r>
              <a:rPr lang="sr-Cyrl-CS" sz="2600"/>
              <a:t>е</a:t>
            </a:r>
            <a:endParaRPr lang="sr-Latn-CS" sz="2600"/>
          </a:p>
        </p:txBody>
      </p:sp>
      <p:graphicFrame>
        <p:nvGraphicFramePr>
          <p:cNvPr id="912387" name="Object 3"/>
          <p:cNvGraphicFramePr>
            <a:graphicFrameLocks noChangeAspect="1"/>
          </p:cNvGraphicFramePr>
          <p:nvPr>
            <p:ph idx="1"/>
          </p:nvPr>
        </p:nvGraphicFramePr>
        <p:xfrm>
          <a:off x="2130425" y="1346200"/>
          <a:ext cx="4764088" cy="5059363"/>
        </p:xfrm>
        <a:graphic>
          <a:graphicData uri="http://schemas.openxmlformats.org/presentationml/2006/ole">
            <p:oleObj spid="_x0000_s912387" name="Document" r:id="rId4" imgW="6023700" imgH="6688158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888C6-407B-4A2A-9874-64DD95BD62E8}" type="slidenum">
              <a:rPr lang="en-US"/>
              <a:pPr/>
              <a:t>27</a:t>
            </a:fld>
            <a:endParaRPr lang="en-US"/>
          </a:p>
        </p:txBody>
      </p:sp>
      <p:sp>
        <p:nvSpPr>
          <p:cNvPr id="914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Kапиларна густина (по </a:t>
            </a:r>
            <a:r>
              <a:rPr lang="sr-Cyrl-CS" sz="2600"/>
              <a:t>мм</a:t>
            </a:r>
            <a:r>
              <a:rPr lang="sr-Latn-CS" sz="2600" baseline="30000"/>
              <a:t>2</a:t>
            </a:r>
            <a:r>
              <a:rPr lang="sr-Latn-CS" sz="2600"/>
              <a:t>) у стопалу код пацијената </a:t>
            </a:r>
            <a:r>
              <a:rPr lang="it-IT" sz="2600"/>
              <a:t>са улцерациј</a:t>
            </a:r>
            <a:r>
              <a:rPr lang="sr-Cyrl-CS" sz="2600"/>
              <a:t>ом</a:t>
            </a:r>
            <a:r>
              <a:rPr lang="sr-Latn-CS" sz="2600"/>
              <a:t> и код здраве контролне груп</a:t>
            </a:r>
            <a:r>
              <a:rPr lang="sr-Cyrl-CS" sz="2600"/>
              <a:t>е</a:t>
            </a:r>
            <a:endParaRPr lang="sr-Latn-CS" sz="2600"/>
          </a:p>
        </p:txBody>
      </p:sp>
      <p:graphicFrame>
        <p:nvGraphicFramePr>
          <p:cNvPr id="914435" name="Object 3"/>
          <p:cNvGraphicFramePr>
            <a:graphicFrameLocks noChangeAspect="1"/>
          </p:cNvGraphicFramePr>
          <p:nvPr>
            <p:ph idx="1"/>
          </p:nvPr>
        </p:nvGraphicFramePr>
        <p:xfrm>
          <a:off x="2522538" y="1341438"/>
          <a:ext cx="4176712" cy="5049837"/>
        </p:xfrm>
        <a:graphic>
          <a:graphicData uri="http://schemas.openxmlformats.org/presentationml/2006/ole">
            <p:oleObj spid="_x0000_s914435" name="Document" r:id="rId4" imgW="6023700" imgH="7572281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DACEF-DE9A-43E6-B97C-4B1D92123E63}" type="slidenum">
              <a:rPr lang="en-US"/>
              <a:pPr/>
              <a:t>28</a:t>
            </a:fld>
            <a:endParaRPr lang="en-US"/>
          </a:p>
        </p:txBody>
      </p:sp>
      <p:sp>
        <p:nvSpPr>
          <p:cNvPr id="91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600"/>
              <a:t>Дијаграм растурања у односу на групу и Нормални </a:t>
            </a:r>
            <a:r>
              <a:rPr lang="sr-Cyrl-CS" sz="2600"/>
              <a:t>дијаграм </a:t>
            </a:r>
            <a:r>
              <a:rPr lang="it-IT" sz="2600"/>
              <a:t>за просеке пацијената </a:t>
            </a:r>
            <a:r>
              <a:rPr lang="sr-Cyrl-CS" sz="2600"/>
              <a:t>из </a:t>
            </a:r>
            <a:r>
              <a:rPr lang="it-IT" sz="2600"/>
              <a:t>табеле </a:t>
            </a:r>
            <a:r>
              <a:rPr lang="sr-Cyrl-CS" sz="2600"/>
              <a:t>капиларне густине</a:t>
            </a:r>
            <a:endParaRPr lang="sr-Latn-CS" sz="2600"/>
          </a:p>
        </p:txBody>
      </p:sp>
      <p:pic>
        <p:nvPicPr>
          <p:cNvPr id="91648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801813"/>
            <a:ext cx="9144000" cy="34290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CC003-7992-4C83-8194-24EA298E7F31}" type="slidenum">
              <a:rPr lang="en-US"/>
              <a:pPr/>
              <a:t>29</a:t>
            </a:fld>
            <a:endParaRPr lang="en-US"/>
          </a:p>
        </p:txBody>
      </p:sp>
      <p:sp>
        <p:nvSpPr>
          <p:cNvPr id="91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Средине два независна узорка</a:t>
            </a:r>
            <a:endParaRPr lang="sr-Latn-CS"/>
          </a:p>
        </p:txBody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0350"/>
            <a:ext cx="8229600" cy="4725988"/>
          </a:xfrm>
        </p:spPr>
        <p:txBody>
          <a:bodyPr/>
          <a:lstStyle/>
          <a:p>
            <a:r>
              <a:rPr lang="it-IT" sz="2800"/>
              <a:t>Прво </a:t>
            </a:r>
            <a:r>
              <a:rPr lang="sr-Cyrl-CS" sz="2800"/>
              <a:t>налазимо </a:t>
            </a:r>
            <a:r>
              <a:rPr lang="it-IT" sz="2800"/>
              <a:t>општ</a:t>
            </a:r>
            <a:r>
              <a:rPr lang="sr-Cyrl-CS" sz="2800"/>
              <a:t>у </a:t>
            </a:r>
            <a:r>
              <a:rPr lang="it-IT" sz="2800"/>
              <a:t>процену варијансе, </a:t>
            </a:r>
            <a:r>
              <a:rPr lang="sr-Latn-CS" sz="2800" i="1"/>
              <a:t>s</a:t>
            </a:r>
            <a:r>
              <a:rPr lang="sr-Latn-CS" sz="2800" baseline="30000"/>
              <a:t>2</a:t>
            </a:r>
            <a:r>
              <a:rPr lang="it-IT" sz="2800"/>
              <a:t> </a:t>
            </a:r>
            <a:endParaRPr lang="sr-Cyrl-CS" sz="2800"/>
          </a:p>
          <a:p>
            <a:r>
              <a:rPr lang="sv-SE" sz="2800"/>
              <a:t>Збир квадрата око средина два узорка је </a:t>
            </a:r>
            <a:endParaRPr lang="sr-Cyrl-CS" sz="2800"/>
          </a:p>
          <a:p>
            <a:pPr lvl="1"/>
            <a:r>
              <a:rPr lang="sr-Latn-CS" sz="2400" i="1"/>
              <a:t>SS</a:t>
            </a:r>
            <a:r>
              <a:rPr lang="sr-Latn-CS" sz="2400" baseline="-25000"/>
              <a:t>1</a:t>
            </a:r>
            <a:r>
              <a:rPr lang="sr-Cyrl-CS" sz="2400"/>
              <a:t>=9</a:t>
            </a:r>
            <a:r>
              <a:rPr lang="sv-SE" sz="2400"/>
              <a:t>56</a:t>
            </a:r>
            <a:r>
              <a:rPr lang="sr-Cyrl-CS" sz="2400"/>
              <a:t>.</a:t>
            </a:r>
            <a:r>
              <a:rPr lang="sv-SE" sz="2400"/>
              <a:t>13 и </a:t>
            </a:r>
            <a:r>
              <a:rPr lang="sr-Latn-CS" sz="2400" i="1"/>
              <a:t>SS</a:t>
            </a:r>
            <a:r>
              <a:rPr lang="sr-Cyrl-CS" sz="2400" baseline="-25000"/>
              <a:t>2</a:t>
            </a:r>
            <a:r>
              <a:rPr lang="sr-Cyrl-CS" sz="2400"/>
              <a:t>=</a:t>
            </a:r>
            <a:r>
              <a:rPr lang="sv-SE" sz="2400"/>
              <a:t>1176</a:t>
            </a:r>
            <a:r>
              <a:rPr lang="sr-Cyrl-CS" sz="2400"/>
              <a:t>.</a:t>
            </a:r>
            <a:r>
              <a:rPr lang="sv-SE" sz="2400"/>
              <a:t>32</a:t>
            </a:r>
            <a:r>
              <a:rPr lang="sr-Latn-CS" sz="2400"/>
              <a:t> </a:t>
            </a:r>
            <a:endParaRPr lang="sr-Cyrl-CS" sz="2400"/>
          </a:p>
          <a:p>
            <a:r>
              <a:rPr lang="sr-Cyrl-CS" sz="2800"/>
              <a:t>К</a:t>
            </a:r>
            <a:r>
              <a:rPr lang="it-IT" sz="2800"/>
              <a:t>омбиновани збир квадрата око средина узорка</a:t>
            </a:r>
            <a:r>
              <a:rPr lang="sr-Cyrl-CS" sz="2800"/>
              <a:t> је</a:t>
            </a:r>
          </a:p>
          <a:p>
            <a:pPr lvl="1"/>
            <a:r>
              <a:rPr lang="it-IT" sz="2400"/>
              <a:t> </a:t>
            </a:r>
            <a:r>
              <a:rPr lang="sr-Latn-CS" sz="2400" i="1"/>
              <a:t>SS</a:t>
            </a:r>
            <a:r>
              <a:rPr lang="sr-Latn-CS" sz="2400" baseline="-25000"/>
              <a:t>1</a:t>
            </a:r>
            <a:r>
              <a:rPr lang="sr-Cyrl-CS" sz="2400"/>
              <a:t> +</a:t>
            </a:r>
            <a:r>
              <a:rPr lang="sv-SE" sz="2400"/>
              <a:t> </a:t>
            </a:r>
            <a:r>
              <a:rPr lang="sr-Latn-CS" sz="2400" i="1"/>
              <a:t>SS</a:t>
            </a:r>
            <a:r>
              <a:rPr lang="sr-Cyrl-CS" sz="2400" baseline="-25000"/>
              <a:t>2 </a:t>
            </a:r>
            <a:r>
              <a:rPr lang="sr-Cyrl-CS" sz="2400"/>
              <a:t>=</a:t>
            </a:r>
            <a:r>
              <a:rPr lang="it-IT" sz="2400"/>
              <a:t> </a:t>
            </a:r>
            <a:r>
              <a:rPr lang="sv-SE" sz="2400"/>
              <a:t>956</a:t>
            </a:r>
            <a:r>
              <a:rPr lang="sr-Cyrl-CS" sz="2400"/>
              <a:t>.</a:t>
            </a:r>
            <a:r>
              <a:rPr lang="sv-SE" sz="2400"/>
              <a:t>13</a:t>
            </a:r>
            <a:r>
              <a:rPr lang="sr-Cyrl-CS" sz="2400"/>
              <a:t> + </a:t>
            </a:r>
            <a:r>
              <a:rPr lang="sv-SE" sz="2400"/>
              <a:t>1176</a:t>
            </a:r>
            <a:r>
              <a:rPr lang="sr-Cyrl-CS" sz="2400"/>
              <a:t>.</a:t>
            </a:r>
            <a:r>
              <a:rPr lang="sv-SE" sz="2400"/>
              <a:t>32</a:t>
            </a:r>
            <a:r>
              <a:rPr lang="sr-Cyrl-CS" sz="2400"/>
              <a:t> = 2132.45</a:t>
            </a:r>
          </a:p>
          <a:p>
            <a:r>
              <a:rPr lang="it-IT" sz="2800"/>
              <a:t>Kомбиновани степени слободе су </a:t>
            </a:r>
            <a:endParaRPr lang="sr-Cyrl-CS" sz="2800"/>
          </a:p>
          <a:p>
            <a:pPr lvl="1"/>
            <a:r>
              <a:rPr lang="sr-Latn-CS" sz="2400" i="1"/>
              <a:t>n</a:t>
            </a:r>
            <a:r>
              <a:rPr lang="sr-Latn-CS" sz="2400" baseline="-25000"/>
              <a:t>1</a:t>
            </a:r>
            <a:r>
              <a:rPr lang="sr-Latn-CS" sz="2400"/>
              <a:t> + </a:t>
            </a:r>
            <a:r>
              <a:rPr lang="sr-Latn-CS" sz="2400" i="1"/>
              <a:t>n</a:t>
            </a:r>
            <a:r>
              <a:rPr lang="sr-Latn-CS" sz="2400" baseline="-25000"/>
              <a:t>2</a:t>
            </a:r>
            <a:r>
              <a:rPr lang="sr-Latn-CS" sz="2400"/>
              <a:t> - 2 = 19 + 23 - 2 = 40</a:t>
            </a:r>
            <a:endParaRPr lang="sr-Cyrl-CS" sz="2400"/>
          </a:p>
          <a:p>
            <a:endParaRPr lang="sr-Latn-CS" sz="2800"/>
          </a:p>
        </p:txBody>
      </p:sp>
      <p:sp>
        <p:nvSpPr>
          <p:cNvPr id="9185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18535" name="Rectangle 7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18534" name="Object 6"/>
          <p:cNvGraphicFramePr>
            <a:graphicFrameLocks noChangeAspect="1"/>
          </p:cNvGraphicFramePr>
          <p:nvPr/>
        </p:nvGraphicFramePr>
        <p:xfrm>
          <a:off x="1044575" y="5432425"/>
          <a:ext cx="4927600" cy="942975"/>
        </p:xfrm>
        <a:graphic>
          <a:graphicData uri="http://schemas.openxmlformats.org/presentationml/2006/ole">
            <p:oleObj spid="_x0000_s918534" name="Equation" r:id="rId4" imgW="1993900" imgH="3810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1B8E4-1F73-4ED7-9D8C-5ED40B27369F}" type="slidenum">
              <a:rPr lang="en-US"/>
              <a:pPr/>
              <a:t>3</a:t>
            </a:fld>
            <a:endParaRPr lang="en-US"/>
          </a:p>
        </p:txBody>
      </p:sp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i="1"/>
              <a:t>t</a:t>
            </a:r>
            <a:r>
              <a:rPr lang="pl-PL"/>
              <a:t> </a:t>
            </a:r>
            <a:r>
              <a:rPr lang="en-GB"/>
              <a:t>расподела</a:t>
            </a:r>
            <a:endParaRPr lang="sr-Latn-CS"/>
          </a:p>
        </p:txBody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Претпоставимо да имамо случајни узорак посматрања из расподеле</a:t>
            </a:r>
            <a:endParaRPr lang="sr-Cyrl-CS"/>
          </a:p>
          <a:p>
            <a:pPr lvl="1"/>
            <a:r>
              <a:rPr lang="pl-PL"/>
              <a:t>са средином µ и варијансом </a:t>
            </a:r>
            <a:r>
              <a:rPr lang="sr-Latn-CS"/>
              <a:t>σ</a:t>
            </a:r>
            <a:r>
              <a:rPr lang="sr-Latn-CS" baseline="30000"/>
              <a:t>2</a:t>
            </a:r>
            <a:endParaRPr lang="sr-Cyrl-CS" baseline="30000"/>
          </a:p>
          <a:p>
            <a:r>
              <a:rPr lang="pl-PL"/>
              <a:t>Расподела свих могућих средина узорка</a:t>
            </a:r>
            <a:r>
              <a:rPr lang="sr-Latn-CS"/>
              <a:t> </a:t>
            </a:r>
            <a:r>
              <a:rPr lang="pl-PL"/>
              <a:t>тј. </a:t>
            </a:r>
            <a:r>
              <a:rPr lang="sr-Cyrl-CS"/>
              <a:t>свих </a:t>
            </a:r>
            <a:r>
              <a:rPr lang="pl-PL"/>
              <a:t>могућих </a:t>
            </a:r>
            <a:r>
              <a:rPr lang="sr-Cyrl-CS"/>
              <a:t>    </a:t>
            </a:r>
          </a:p>
          <a:p>
            <a:pPr lvl="1"/>
            <a:r>
              <a:rPr lang="pl-PL"/>
              <a:t>има средину µ и стандардно одступање</a:t>
            </a:r>
            <a:endParaRPr lang="sr-Cyrl-CS"/>
          </a:p>
          <a:p>
            <a:pPr lvl="1"/>
            <a:endParaRPr lang="sr-Cyrl-CS"/>
          </a:p>
          <a:p>
            <a:pPr lvl="1"/>
            <a:r>
              <a:rPr lang="pl-PL"/>
              <a:t>стандардн</a:t>
            </a:r>
            <a:r>
              <a:rPr lang="sr-Cyrl-CS"/>
              <a:t>у </a:t>
            </a:r>
            <a:r>
              <a:rPr lang="pl-PL"/>
              <a:t>грешк</a:t>
            </a:r>
            <a:r>
              <a:rPr lang="sr-Cyrl-CS"/>
              <a:t>у </a:t>
            </a:r>
            <a:r>
              <a:rPr lang="pl-PL"/>
              <a:t>средине узорка, процењен</a:t>
            </a:r>
            <a:r>
              <a:rPr lang="sr-Cyrl-CS"/>
              <a:t>у </a:t>
            </a:r>
            <a:r>
              <a:rPr lang="pl-PL"/>
              <a:t>из података уз помоћ </a:t>
            </a:r>
            <a:endParaRPr lang="sr-Cyrl-CS"/>
          </a:p>
          <a:p>
            <a:endParaRPr lang="sr-Latn-CS"/>
          </a:p>
        </p:txBody>
      </p:sp>
      <p:sp>
        <p:nvSpPr>
          <p:cNvPr id="865284" name="Rectangle 4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5285" name="Object 5"/>
          <p:cNvGraphicFramePr>
            <a:graphicFrameLocks noChangeAspect="1"/>
          </p:cNvGraphicFramePr>
          <p:nvPr/>
        </p:nvGraphicFramePr>
        <p:xfrm>
          <a:off x="3971925" y="3536950"/>
          <a:ext cx="365125" cy="533400"/>
        </p:xfrm>
        <a:graphic>
          <a:graphicData uri="http://schemas.openxmlformats.org/presentationml/2006/ole">
            <p:oleObj spid="_x0000_s865285" name="Equation" r:id="rId4" imgW="126725" imgH="177415" progId="">
              <p:embed/>
            </p:oleObj>
          </a:graphicData>
        </a:graphic>
      </p:graphicFrame>
      <p:sp>
        <p:nvSpPr>
          <p:cNvPr id="865286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5287" name="Object 7"/>
          <p:cNvGraphicFramePr>
            <a:graphicFrameLocks noChangeAspect="1"/>
          </p:cNvGraphicFramePr>
          <p:nvPr/>
        </p:nvGraphicFramePr>
        <p:xfrm>
          <a:off x="1330325" y="4592638"/>
          <a:ext cx="1282700" cy="668337"/>
        </p:xfrm>
        <a:graphic>
          <a:graphicData uri="http://schemas.openxmlformats.org/presentationml/2006/ole">
            <p:oleObj spid="_x0000_s865287" name="Equation" r:id="rId5" imgW="457200" imgH="241300" progId="">
              <p:embed/>
            </p:oleObj>
          </a:graphicData>
        </a:graphic>
      </p:graphicFrame>
      <p:sp>
        <p:nvSpPr>
          <p:cNvPr id="865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5289" name="Object 9"/>
          <p:cNvGraphicFramePr>
            <a:graphicFrameLocks noChangeAspect="1"/>
          </p:cNvGraphicFramePr>
          <p:nvPr/>
        </p:nvGraphicFramePr>
        <p:xfrm>
          <a:off x="6792913" y="5549900"/>
          <a:ext cx="1157287" cy="642938"/>
        </p:xfrm>
        <a:graphic>
          <a:graphicData uri="http://schemas.openxmlformats.org/presentationml/2006/ole">
            <p:oleObj spid="_x0000_s865289" name="Equation" r:id="rId6" imgW="431613" imgH="241195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6D546-3954-417C-A920-7976639A9EF5}" type="slidenum">
              <a:rPr lang="en-US"/>
              <a:pPr/>
              <a:t>30</a:t>
            </a:fld>
            <a:endParaRPr lang="en-US"/>
          </a:p>
        </p:txBody>
      </p:sp>
      <p:sp>
        <p:nvSpPr>
          <p:cNvPr id="92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Средине два независна узорка</a:t>
            </a:r>
            <a:endParaRPr lang="sr-Latn-CS"/>
          </a:p>
        </p:txBody>
      </p:sp>
      <p:sp>
        <p:nvSpPr>
          <p:cNvPr id="920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048625" cy="4725988"/>
          </a:xfrm>
        </p:spPr>
        <p:txBody>
          <a:bodyPr/>
          <a:lstStyle/>
          <a:p>
            <a:r>
              <a:rPr lang="it-IT" sz="2400"/>
              <a:t>Стандардна грешка разлике између средина је</a:t>
            </a:r>
            <a:endParaRPr lang="sr-Cyrl-CS" sz="2400"/>
          </a:p>
          <a:p>
            <a:endParaRPr lang="sr-Cyrl-CS" sz="2400"/>
          </a:p>
          <a:p>
            <a:endParaRPr lang="sr-Cyrl-CS" sz="2400"/>
          </a:p>
          <a:p>
            <a:endParaRPr lang="sr-Cyrl-CS" sz="2400"/>
          </a:p>
          <a:p>
            <a:r>
              <a:rPr lang="it-IT" sz="2400"/>
              <a:t>Разлика између средина (контрол</a:t>
            </a:r>
            <a:r>
              <a:rPr lang="sr-Cyrl-CS" sz="2400"/>
              <a:t>ни - улцерација</a:t>
            </a:r>
            <a:r>
              <a:rPr lang="it-IT" sz="2400"/>
              <a:t>) је </a:t>
            </a:r>
            <a:endParaRPr lang="sr-Cyrl-CS" sz="2400"/>
          </a:p>
          <a:p>
            <a:pPr lvl="1"/>
            <a:r>
              <a:rPr lang="it-IT" sz="2000"/>
              <a:t>34.08 - 22.59 = 11.49</a:t>
            </a:r>
            <a:endParaRPr lang="sr-Cyrl-CS" sz="2000"/>
          </a:p>
          <a:p>
            <a:r>
              <a:rPr lang="it-IT" sz="2400"/>
              <a:t>95% интервал поверења</a:t>
            </a:r>
            <a:r>
              <a:rPr lang="sr-Cyrl-CS" sz="2400"/>
              <a:t> је </a:t>
            </a:r>
          </a:p>
          <a:p>
            <a:endParaRPr lang="sr-Cyrl-CS" sz="2400"/>
          </a:p>
          <a:p>
            <a:r>
              <a:rPr lang="sr-Cyrl-CS" sz="2400"/>
              <a:t>П</a:t>
            </a:r>
            <a:r>
              <a:rPr lang="it-IT" sz="2400"/>
              <a:t>остоји разлика у капиларној густини између</a:t>
            </a:r>
            <a:endParaRPr lang="sr-Cyrl-CS" sz="2400"/>
          </a:p>
          <a:p>
            <a:pPr lvl="1"/>
            <a:r>
              <a:rPr lang="it-IT" sz="2000"/>
              <a:t>нормалних контролних </a:t>
            </a:r>
            <a:r>
              <a:rPr lang="sr-Cyrl-CS" sz="2000"/>
              <a:t>пацијената </a:t>
            </a:r>
            <a:r>
              <a:rPr lang="it-IT" sz="2000"/>
              <a:t>и пацијената са </a:t>
            </a:r>
            <a:r>
              <a:rPr lang="sr-Cyrl-CS" sz="2000"/>
              <a:t>улцерацијом</a:t>
            </a:r>
            <a:endParaRPr lang="sr-Latn-CS" sz="2000"/>
          </a:p>
        </p:txBody>
      </p:sp>
      <p:sp>
        <p:nvSpPr>
          <p:cNvPr id="920580" name="Rectangle 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20582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88900" y="4459288"/>
          <a:ext cx="9144000" cy="485775"/>
        </p:xfrm>
        <a:graphic>
          <a:graphicData uri="http://schemas.openxmlformats.org/presentationml/2006/ole">
            <p:oleObj spid="_x0000_s920582" name="Document" r:id="rId4" imgW="5753279" imgH="221751" progId="Word.Document.8">
              <p:embed/>
            </p:oleObj>
          </a:graphicData>
        </a:graphic>
      </p:graphicFrame>
      <p:sp>
        <p:nvSpPr>
          <p:cNvPr id="920584" name="Rectangle 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20583" name="Object 7"/>
          <p:cNvGraphicFramePr>
            <a:graphicFrameLocks noChangeAspect="1"/>
          </p:cNvGraphicFramePr>
          <p:nvPr/>
        </p:nvGraphicFramePr>
        <p:xfrm>
          <a:off x="954088" y="2144713"/>
          <a:ext cx="4848225" cy="927100"/>
        </p:xfrm>
        <a:graphic>
          <a:graphicData uri="http://schemas.openxmlformats.org/presentationml/2006/ole">
            <p:oleObj spid="_x0000_s920583" name="Equation" r:id="rId5" imgW="2387600" imgH="4572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A8A5-F497-4207-B97C-C2A10AE02212}" type="slidenum">
              <a:rPr lang="en-US"/>
              <a:pPr/>
              <a:t>31</a:t>
            </a:fld>
            <a:endParaRPr lang="en-US"/>
          </a:p>
        </p:txBody>
      </p:sp>
      <p:sp>
        <p:nvSpPr>
          <p:cNvPr id="92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Дво-стране тачке вероватноће </a:t>
            </a:r>
            <a:r>
              <a:rPr lang="sr-Latn-CS" sz="3600" i="1"/>
              <a:t>t</a:t>
            </a:r>
            <a:r>
              <a:rPr lang="sr-Cyrl-CS" sz="3600"/>
              <a:t> расподеле</a:t>
            </a:r>
            <a:r>
              <a:rPr lang="sr-Latn-CS" sz="3600"/>
              <a:t> </a:t>
            </a:r>
          </a:p>
        </p:txBody>
      </p:sp>
      <p:graphicFrame>
        <p:nvGraphicFramePr>
          <p:cNvPr id="922627" name="Object 3"/>
          <p:cNvGraphicFramePr>
            <a:graphicFrameLocks noChangeAspect="1"/>
          </p:cNvGraphicFramePr>
          <p:nvPr>
            <p:ph idx="1"/>
          </p:nvPr>
        </p:nvGraphicFramePr>
        <p:xfrm>
          <a:off x="1454150" y="1331913"/>
          <a:ext cx="6677025" cy="5003800"/>
        </p:xfrm>
        <a:graphic>
          <a:graphicData uri="http://schemas.openxmlformats.org/presentationml/2006/ole">
            <p:oleObj spid="_x0000_s922627" name="Document" r:id="rId4" imgW="6013991" imgH="4907673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E616-3AD2-4030-83DE-88989403DA49}" type="slidenum">
              <a:rPr lang="en-US"/>
              <a:pPr/>
              <a:t>32</a:t>
            </a:fld>
            <a:endParaRPr lang="en-US"/>
          </a:p>
        </p:txBody>
      </p:sp>
      <p:sp>
        <p:nvSpPr>
          <p:cNvPr id="92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Средине два независна узорка</a:t>
            </a:r>
            <a:endParaRPr lang="sr-Latn-CS"/>
          </a:p>
        </p:txBody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Н</a:t>
            </a:r>
            <a:r>
              <a:rPr lang="it-IT" sz="2800"/>
              <a:t>улта хипотеза је </a:t>
            </a:r>
            <a:r>
              <a:rPr lang="sr-Cyrl-CS" sz="2800"/>
              <a:t>да је </a:t>
            </a:r>
            <a:r>
              <a:rPr lang="it-IT" sz="2800"/>
              <a:t>у </a:t>
            </a:r>
            <a:r>
              <a:rPr lang="sr-Cyrl-CS" sz="2800"/>
              <a:t>популацији </a:t>
            </a:r>
            <a:r>
              <a:rPr lang="it-IT" sz="2800"/>
              <a:t>разлика контрол</a:t>
            </a:r>
            <a:r>
              <a:rPr lang="sr-Cyrl-CS" sz="2800"/>
              <a:t>ни – улцерација једнака </a:t>
            </a:r>
            <a:r>
              <a:rPr lang="it-IT" sz="2800"/>
              <a:t>нула</a:t>
            </a:r>
            <a:endParaRPr lang="sr-Cyrl-CS" sz="2800"/>
          </a:p>
          <a:p>
            <a:r>
              <a:rPr lang="sr-Cyrl-CS" sz="2800"/>
              <a:t>Т</a:t>
            </a:r>
            <a:r>
              <a:rPr lang="it-IT" sz="2800"/>
              <a:t>ест статистика је разлика</a:t>
            </a:r>
            <a:r>
              <a:rPr lang="sr-Cyrl-CS" sz="2800"/>
              <a:t> између средина </a:t>
            </a:r>
            <a:r>
              <a:rPr lang="it-IT" sz="2800"/>
              <a:t>у односу на стандардну грешку</a:t>
            </a:r>
            <a:endParaRPr lang="sr-Cyrl-CS" sz="2800"/>
          </a:p>
          <a:p>
            <a:pPr lvl="1"/>
            <a:r>
              <a:rPr lang="it-IT" sz="2400"/>
              <a:t>11.49/2.26 = 5.08</a:t>
            </a:r>
            <a:endParaRPr lang="sr-Cyrl-CS" sz="2400"/>
          </a:p>
          <a:p>
            <a:r>
              <a:rPr lang="it-IT" sz="2800"/>
              <a:t>Aко је нулта хипотеза тачна, ово би било запажање из </a:t>
            </a:r>
            <a:r>
              <a:rPr lang="sr-Latn-CS" sz="2800" i="1"/>
              <a:t>t</a:t>
            </a:r>
            <a:r>
              <a:rPr lang="sr-Latn-CS" sz="2800"/>
              <a:t> </a:t>
            </a:r>
            <a:r>
              <a:rPr lang="it-IT" sz="2800"/>
              <a:t>расподеле са 40 степени слободе</a:t>
            </a:r>
            <a:endParaRPr lang="sr-Cyrl-CS" sz="2800"/>
          </a:p>
          <a:p>
            <a:pPr lvl="1"/>
            <a:r>
              <a:rPr lang="it-IT" sz="2400"/>
              <a:t>вероватноћа тако екстремне вредности је мања од 0.001</a:t>
            </a:r>
            <a:r>
              <a:rPr lang="sr-Latn-CS" sz="2400"/>
              <a:t> </a:t>
            </a:r>
            <a:endParaRPr lang="sr-Cyrl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1F824-5B2F-4586-8559-875B6473040E}" type="slidenum">
              <a:rPr lang="en-US"/>
              <a:pPr/>
              <a:t>33</a:t>
            </a:fld>
            <a:endParaRPr lang="en-US"/>
          </a:p>
        </p:txBody>
      </p:sp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Средине два независна узорка</a:t>
            </a:r>
            <a:endParaRPr lang="sr-Latn-CS"/>
          </a:p>
        </p:txBody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sz="3000"/>
              <a:t>По нултој хипотези ово има средину нула</a:t>
            </a:r>
            <a:endParaRPr lang="sr-Cyrl-CS" sz="3000"/>
          </a:p>
          <a:p>
            <a:pPr>
              <a:lnSpc>
                <a:spcPct val="90000"/>
              </a:lnSpc>
            </a:pPr>
            <a:r>
              <a:rPr lang="sr-Cyrl-CS" sz="3000"/>
              <a:t>У</a:t>
            </a:r>
            <a:r>
              <a:rPr lang="it-IT" sz="3000"/>
              <a:t>зорак </a:t>
            </a:r>
            <a:r>
              <a:rPr lang="sr-Cyrl-CS" sz="3000"/>
              <a:t>је </a:t>
            </a:r>
            <a:r>
              <a:rPr lang="it-IT" sz="3000"/>
              <a:t>велики</a:t>
            </a:r>
            <a:r>
              <a:rPr lang="sr-Cyrl-CS" sz="3000"/>
              <a:t> па</a:t>
            </a:r>
            <a:r>
              <a:rPr lang="it-IT" sz="3000"/>
              <a:t> претпостављамо да је </a:t>
            </a:r>
            <a:r>
              <a:rPr lang="it-IT" sz="3000" i="1"/>
              <a:t>p</a:t>
            </a:r>
            <a:r>
              <a:rPr lang="it-IT" sz="3000"/>
              <a:t> довољно добро предвиђено за </a:t>
            </a:r>
            <a:endParaRPr lang="sr-Cyrl-CS" sz="3000"/>
          </a:p>
          <a:p>
            <a:pPr>
              <a:lnSpc>
                <a:spcPct val="90000"/>
              </a:lnSpc>
            </a:pPr>
            <a:endParaRPr lang="sr-Cyrl-CS" sz="3000"/>
          </a:p>
          <a:p>
            <a:pPr>
              <a:lnSpc>
                <a:spcPct val="90000"/>
              </a:lnSpc>
            </a:pPr>
            <a:endParaRPr lang="sr-Cyrl-CS" sz="3000"/>
          </a:p>
          <a:p>
            <a:pPr>
              <a:lnSpc>
                <a:spcPct val="90000"/>
              </a:lnSpc>
            </a:pPr>
            <a:r>
              <a:rPr lang="sr-Cyrl-CS" sz="3000"/>
              <a:t>А</a:t>
            </a:r>
            <a:r>
              <a:rPr lang="it-IT" sz="3000"/>
              <a:t>ко је нулта хипотеза тачна</a:t>
            </a:r>
            <a:endParaRPr lang="sr-Cyrl-CS" sz="3000"/>
          </a:p>
          <a:p>
            <a:pPr lvl="1">
              <a:lnSpc>
                <a:spcPct val="90000"/>
              </a:lnSpc>
            </a:pPr>
            <a:r>
              <a:rPr lang="it-IT" sz="2600"/>
              <a:t>тест статистика би била из Стандардизоване Нормалне расподеле</a:t>
            </a:r>
            <a:endParaRPr lang="sr-Cyrl-CS" sz="2600"/>
          </a:p>
          <a:p>
            <a:pPr>
              <a:lnSpc>
                <a:spcPct val="90000"/>
              </a:lnSpc>
            </a:pPr>
            <a:r>
              <a:rPr lang="it-IT" sz="3000"/>
              <a:t>Ово је Нормални тест велик</a:t>
            </a:r>
            <a:r>
              <a:rPr lang="sr-Cyrl-CS" sz="3000"/>
              <a:t>ог </a:t>
            </a:r>
            <a:r>
              <a:rPr lang="it-IT" sz="3000"/>
              <a:t>узорка или </a:t>
            </a:r>
            <a:r>
              <a:rPr lang="it-IT" sz="3000" i="1"/>
              <a:t>z</a:t>
            </a:r>
            <a:r>
              <a:rPr lang="it-IT" sz="3000"/>
              <a:t> тест за две пропорције</a:t>
            </a:r>
            <a:endParaRPr lang="sr-Latn-CS" sz="3000"/>
          </a:p>
        </p:txBody>
      </p:sp>
      <p:sp>
        <p:nvSpPr>
          <p:cNvPr id="9267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26725" name="Object 5"/>
          <p:cNvGraphicFramePr>
            <a:graphicFrameLocks noChangeAspect="1"/>
          </p:cNvGraphicFramePr>
          <p:nvPr/>
        </p:nvGraphicFramePr>
        <p:xfrm>
          <a:off x="1042988" y="2960688"/>
          <a:ext cx="4824412" cy="893762"/>
        </p:xfrm>
        <a:graphic>
          <a:graphicData uri="http://schemas.openxmlformats.org/presentationml/2006/ole">
            <p:oleObj spid="_x0000_s926725" name="Equation" r:id="rId4" imgW="1282700" imgH="2413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90E6E-DE17-4E76-93AF-4C8952A3F0E5}" type="slidenum">
              <a:rPr lang="en-US"/>
              <a:pPr/>
              <a:t>34</a:t>
            </a:fld>
            <a:endParaRPr lang="en-US"/>
          </a:p>
        </p:txBody>
      </p:sp>
      <p:sp>
        <p:nvSpPr>
          <p:cNvPr id="92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Употреба трансформација</a:t>
            </a:r>
            <a:r>
              <a:rPr lang="sr-Latn-CS"/>
              <a:t> </a:t>
            </a:r>
          </a:p>
        </p:txBody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Променљиве које не прате Нормалну расподелу </a:t>
            </a:r>
          </a:p>
          <a:p>
            <a:pPr lvl="1"/>
            <a:r>
              <a:rPr lang="sr-Cyrl-CS"/>
              <a:t>могу да се направе да је прате тако што се изврши погодна трансформација </a:t>
            </a:r>
          </a:p>
          <a:p>
            <a:r>
              <a:rPr lang="sr-Cyrl-CS"/>
              <a:t>Трансформација може да буде коришћена да направи сличну варијансу у различитим групама</a:t>
            </a:r>
          </a:p>
          <a:p>
            <a:pPr lvl="1"/>
            <a:r>
              <a:rPr lang="sr-Cyrl-CS"/>
              <a:t>транформација </a:t>
            </a:r>
            <a:r>
              <a:rPr lang="sr-Cyrl-CS" b="1"/>
              <a:t>стабилизације варијансе</a:t>
            </a:r>
            <a:r>
              <a:rPr lang="sr-Cyrl-CS"/>
              <a:t> (</a:t>
            </a:r>
            <a:r>
              <a:rPr lang="sr-Cyrl-CS" b="1"/>
              <a:t>varia</a:t>
            </a:r>
            <a:r>
              <a:rPr lang="sr-Latn-CS" b="1"/>
              <a:t>nce</a:t>
            </a:r>
            <a:r>
              <a:rPr lang="sr-Cyrl-CS" b="1"/>
              <a:t> stabilizing</a:t>
            </a:r>
            <a:r>
              <a:rPr lang="sr-Cyrl-CS"/>
              <a:t>)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8D20-BC5C-46DC-92A6-B6D64019705C}" type="slidenum">
              <a:rPr lang="en-US"/>
              <a:pPr/>
              <a:t>35</a:t>
            </a:fld>
            <a:endParaRPr lang="en-US"/>
          </a:p>
        </p:txBody>
      </p:sp>
      <p:sp>
        <p:nvSpPr>
          <p:cNvPr id="93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Употреба трансформација</a:t>
            </a:r>
            <a:endParaRPr lang="sr-Latn-CS"/>
          </a:p>
        </p:txBody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sz="2600"/>
              <a:t>Често су стандардн</a:t>
            </a:r>
            <a:r>
              <a:rPr lang="sr-Cyrl-CS" sz="2600"/>
              <a:t>о </a:t>
            </a:r>
            <a:r>
              <a:rPr lang="it-IT" sz="2600"/>
              <a:t>одступање и средина повезан</a:t>
            </a:r>
            <a:r>
              <a:rPr lang="sr-Cyrl-CS" sz="2600"/>
              <a:t>и </a:t>
            </a:r>
            <a:r>
              <a:rPr lang="it-IT" sz="2600"/>
              <a:t>једноставним односом облика </a:t>
            </a:r>
            <a:r>
              <a:rPr lang="sr-Cyrl-CS" sz="2600"/>
              <a:t>                 </a:t>
            </a:r>
          </a:p>
          <a:p>
            <a:pPr>
              <a:lnSpc>
                <a:spcPct val="90000"/>
              </a:lnSpc>
            </a:pPr>
            <a:r>
              <a:rPr lang="sr-Cyrl-CS" sz="2600"/>
              <a:t>А</a:t>
            </a:r>
            <a:r>
              <a:rPr lang="it-IT" sz="2600"/>
              <a:t>ко је стандардно одступање пропорционално квадратном корену средине, </a:t>
            </a:r>
            <a:endParaRPr lang="sr-Cyrl-CS" sz="2600"/>
          </a:p>
          <a:p>
            <a:pPr lvl="1">
              <a:lnSpc>
                <a:spcPct val="90000"/>
              </a:lnSpc>
            </a:pPr>
            <a:r>
              <a:rPr lang="it-IT" sz="2200"/>
              <a:t>нпр</a:t>
            </a:r>
            <a:r>
              <a:rPr lang="sr-Cyrl-CS" sz="2200"/>
              <a:t>. </a:t>
            </a:r>
            <a:r>
              <a:rPr lang="sr-Latn-CS" sz="2200" i="1"/>
              <a:t>Poisson</a:t>
            </a:r>
            <a:r>
              <a:rPr lang="sr-Latn-CS" sz="2200"/>
              <a:t> </a:t>
            </a:r>
            <a:r>
              <a:rPr lang="it-IT" sz="2200"/>
              <a:t>варијанса, </a:t>
            </a:r>
            <a:r>
              <a:rPr lang="sr-Latn-CS" sz="2200" i="1"/>
              <a:t>b</a:t>
            </a:r>
            <a:r>
              <a:rPr lang="sr-Latn-CS" sz="2200"/>
              <a:t> = 0.5, 1 - </a:t>
            </a:r>
            <a:r>
              <a:rPr lang="sr-Latn-CS" sz="2200" i="1"/>
              <a:t>b</a:t>
            </a:r>
            <a:r>
              <a:rPr lang="sr-Latn-CS" sz="2200"/>
              <a:t> = 0.5</a:t>
            </a:r>
          </a:p>
          <a:p>
            <a:pPr lvl="1">
              <a:lnSpc>
                <a:spcPct val="90000"/>
              </a:lnSpc>
            </a:pPr>
            <a:r>
              <a:rPr lang="it-IT" sz="2200"/>
              <a:t>користимо трансформацију квадратног корена</a:t>
            </a:r>
            <a:r>
              <a:rPr lang="it-IT" sz="2600"/>
              <a:t> </a:t>
            </a:r>
            <a:endParaRPr lang="sr-Cyrl-CS" sz="2600"/>
          </a:p>
          <a:p>
            <a:pPr>
              <a:lnSpc>
                <a:spcPct val="90000"/>
              </a:lnSpc>
            </a:pPr>
            <a:r>
              <a:rPr lang="it-IT" sz="2600"/>
              <a:t>Aко је стандардн</a:t>
            </a:r>
            <a:r>
              <a:rPr lang="sr-Cyrl-CS" sz="2600"/>
              <a:t>о </a:t>
            </a:r>
            <a:r>
              <a:rPr lang="it-IT" sz="2600"/>
              <a:t>одступање пропорционалн</a:t>
            </a:r>
            <a:r>
              <a:rPr lang="sr-Cyrl-CS" sz="2600"/>
              <a:t>о </a:t>
            </a:r>
            <a:r>
              <a:rPr lang="it-IT" sz="2600"/>
              <a:t>средини </a:t>
            </a:r>
            <a:endParaRPr lang="sr-Latn-CS" sz="2600"/>
          </a:p>
          <a:p>
            <a:pPr lvl="1">
              <a:lnSpc>
                <a:spcPct val="90000"/>
              </a:lnSpc>
            </a:pPr>
            <a:r>
              <a:rPr lang="it-IT" sz="2200"/>
              <a:t>користимо логаритам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it-IT" sz="2600"/>
              <a:t>Aко је стандардно одступање пропорционално квадрату средине имамо</a:t>
            </a:r>
            <a:r>
              <a:rPr lang="sr-Latn-CS" sz="2600"/>
              <a:t> b=2, 1-b=-1</a:t>
            </a:r>
          </a:p>
          <a:p>
            <a:pPr lvl="1">
              <a:lnSpc>
                <a:spcPct val="90000"/>
              </a:lnSpc>
            </a:pPr>
            <a:r>
              <a:rPr lang="it-IT" sz="2200"/>
              <a:t>користимо реципрочност</a:t>
            </a:r>
            <a:endParaRPr lang="sr-Cyrl-CS" sz="2200"/>
          </a:p>
        </p:txBody>
      </p:sp>
      <p:sp>
        <p:nvSpPr>
          <p:cNvPr id="9308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30821" name="Object 5"/>
          <p:cNvGraphicFramePr>
            <a:graphicFrameLocks noChangeAspect="1"/>
          </p:cNvGraphicFramePr>
          <p:nvPr/>
        </p:nvGraphicFramePr>
        <p:xfrm>
          <a:off x="7123113" y="1752600"/>
          <a:ext cx="1057275" cy="528638"/>
        </p:xfrm>
        <a:graphic>
          <a:graphicData uri="http://schemas.openxmlformats.org/presentationml/2006/ole">
            <p:oleObj spid="_x0000_s930821" name="Equation" r:id="rId4" imgW="457200" imgH="2286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5FA-D029-4243-B029-9A2B5704E703}" type="slidenum">
              <a:rPr lang="en-US"/>
              <a:pPr/>
              <a:t>36</a:t>
            </a:fld>
            <a:endParaRPr lang="en-US"/>
          </a:p>
        </p:txBody>
      </p:sp>
      <p:sp>
        <p:nvSpPr>
          <p:cNvPr id="95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Употреба трансформација</a:t>
            </a:r>
            <a:endParaRPr lang="sr-Latn-CS"/>
          </a:p>
        </p:txBody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3500"/>
              <a:t>К</a:t>
            </a:r>
            <a:r>
              <a:rPr lang="it-IT" sz="3500"/>
              <a:t>ада су посматрања </a:t>
            </a:r>
            <a:r>
              <a:rPr lang="sr-Cyrl-CS" sz="3500"/>
              <a:t>Б</a:t>
            </a:r>
            <a:r>
              <a:rPr lang="it-IT" sz="3500"/>
              <a:t>иномне пропорције</a:t>
            </a:r>
            <a:endParaRPr lang="sr-Cyrl-CS" sz="3500"/>
          </a:p>
          <a:p>
            <a:pPr lvl="1">
              <a:lnSpc>
                <a:spcPct val="90000"/>
              </a:lnSpc>
            </a:pPr>
            <a:r>
              <a:rPr lang="it-IT"/>
              <a:t>стандардно одступање </a:t>
            </a:r>
            <a:r>
              <a:rPr lang="sr-Cyrl-CS"/>
              <a:t>се </a:t>
            </a:r>
            <a:r>
              <a:rPr lang="it-IT"/>
              <a:t>повећава док се пропорција креће од 0.0 до 0.5</a:t>
            </a:r>
            <a:r>
              <a:rPr lang="sr-Latn-CS"/>
              <a:t>,</a:t>
            </a:r>
            <a:r>
              <a:rPr lang="it-IT"/>
              <a:t> а </a:t>
            </a:r>
            <a:endParaRPr lang="sr-Latn-CS"/>
          </a:p>
          <a:p>
            <a:pPr lvl="1">
              <a:lnSpc>
                <a:spcPct val="90000"/>
              </a:lnSpc>
            </a:pPr>
            <a:r>
              <a:rPr lang="sr-Cyrl-CS"/>
              <a:t>з</a:t>
            </a:r>
            <a:r>
              <a:rPr lang="it-IT"/>
              <a:t>атим се смањује док се пропорција креће од 0.5 до 1.0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Cyrl-CS"/>
              <a:t>О</a:t>
            </a:r>
            <a:r>
              <a:rPr lang="it-IT"/>
              <a:t>во је аркус синус</a:t>
            </a:r>
            <a:r>
              <a:rPr lang="sr-Cyrl-CS"/>
              <a:t> (</a:t>
            </a:r>
            <a:r>
              <a:rPr lang="sr-Latn-CS" i="1"/>
              <a:t>arcsine</a:t>
            </a:r>
            <a:r>
              <a:rPr lang="sr-Cyrl-CS"/>
              <a:t>) </a:t>
            </a:r>
            <a:r>
              <a:rPr lang="it-IT"/>
              <a:t>квадратног корена трансформација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CS"/>
              <a:t>у </a:t>
            </a:r>
            <a:r>
              <a:rPr lang="it-IT"/>
              <a:t>великој мери </a:t>
            </a:r>
            <a:r>
              <a:rPr lang="sr-Cyrl-CS"/>
              <a:t>је </a:t>
            </a:r>
            <a:r>
              <a:rPr lang="it-IT"/>
              <a:t>замењена логистичком регресијом</a:t>
            </a:r>
            <a:endParaRPr lang="sr-Latn-C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913D-9C47-44CC-A9A2-41A30D7D5DD7}" type="slidenum">
              <a:rPr lang="en-US"/>
              <a:pPr/>
              <a:t>37</a:t>
            </a:fld>
            <a:endParaRPr lang="en-US"/>
          </a:p>
        </p:txBody>
      </p:sp>
      <p:sp>
        <p:nvSpPr>
          <p:cNvPr id="96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600"/>
              <a:t>Дебљина п</a:t>
            </a:r>
            <a:r>
              <a:rPr lang="it-IT" sz="2600"/>
              <a:t>откожно</a:t>
            </a:r>
            <a:r>
              <a:rPr lang="sr-Cyrl-CS" sz="2600"/>
              <a:t>г </a:t>
            </a:r>
            <a:r>
              <a:rPr lang="it-IT" sz="2600"/>
              <a:t>ткив</a:t>
            </a:r>
            <a:r>
              <a:rPr lang="sr-Cyrl-CS" sz="2600"/>
              <a:t>а (</a:t>
            </a:r>
            <a:r>
              <a:rPr lang="sr-Latn-CS" sz="2600" i="1"/>
              <a:t>biceps skinfold thickness</a:t>
            </a:r>
            <a:r>
              <a:rPr lang="sr-Cyrl-CS" sz="2600"/>
              <a:t>) </a:t>
            </a:r>
            <a:r>
              <a:rPr lang="it-IT" sz="2600"/>
              <a:t>бицепса (мм) </a:t>
            </a:r>
            <a:r>
              <a:rPr lang="sr-Cyrl-CS" sz="2600"/>
              <a:t>код </a:t>
            </a:r>
            <a:r>
              <a:rPr lang="it-IT" sz="2600"/>
              <a:t>две групе пацијената</a:t>
            </a:r>
            <a:r>
              <a:rPr lang="sr-Latn-CS" sz="2600"/>
              <a:t> </a:t>
            </a:r>
          </a:p>
        </p:txBody>
      </p:sp>
      <p:graphicFrame>
        <p:nvGraphicFramePr>
          <p:cNvPr id="960515" name="Object 3"/>
          <p:cNvGraphicFramePr>
            <a:graphicFrameLocks noChangeAspect="1"/>
          </p:cNvGraphicFramePr>
          <p:nvPr>
            <p:ph idx="1"/>
          </p:nvPr>
        </p:nvGraphicFramePr>
        <p:xfrm>
          <a:off x="0" y="1450975"/>
          <a:ext cx="9144000" cy="4921250"/>
        </p:xfrm>
        <a:graphic>
          <a:graphicData uri="http://schemas.openxmlformats.org/presentationml/2006/ole">
            <p:oleObj spid="_x0000_s960515" name="Document" r:id="rId4" imgW="6077641" imgH="3476734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37EBD-E29D-48DA-8AAB-8803F3DFC37D}" type="slidenum">
              <a:rPr lang="en-US"/>
              <a:pPr/>
              <a:t>38</a:t>
            </a:fld>
            <a:endParaRPr lang="en-US"/>
          </a:p>
        </p:txBody>
      </p:sp>
      <p:sp>
        <p:nvSpPr>
          <p:cNvPr id="93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600"/>
              <a:t>Дијаграм растурања, хистограм и Нормални дијаграм за податке о поткожном ткиву бицепса</a:t>
            </a:r>
            <a:r>
              <a:rPr lang="sr-Latn-CS" sz="2600"/>
              <a:t> </a:t>
            </a:r>
          </a:p>
        </p:txBody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34916" name="Picture 4" descr="Slika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8" y="2468563"/>
            <a:ext cx="9082087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51074-52CA-4DD6-ABF4-201299E2CCCD}" type="slidenum">
              <a:rPr lang="en-US"/>
              <a:pPr/>
              <a:t>39</a:t>
            </a:fld>
            <a:endParaRPr lang="en-US"/>
          </a:p>
        </p:txBody>
      </p:sp>
      <p:sp>
        <p:nvSpPr>
          <p:cNvPr id="93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200"/>
              <a:t>Дијаграм растурања, хистограм и Нормални дијаграм за мерење поткожно</a:t>
            </a:r>
            <a:r>
              <a:rPr lang="sr-Cyrl-CS" sz="2200"/>
              <a:t>г</a:t>
            </a:r>
            <a:r>
              <a:rPr lang="it-IT" sz="2200"/>
              <a:t> ткива бицепса, по квадратном корену, логаритму</a:t>
            </a:r>
            <a:r>
              <a:rPr lang="sr-Cyrl-CS" sz="2200"/>
              <a:t> и </a:t>
            </a:r>
            <a:r>
              <a:rPr lang="it-IT" sz="2200"/>
              <a:t>реципрочним трансформацијама</a:t>
            </a:r>
            <a:r>
              <a:rPr lang="sr-Latn-CS" sz="2200"/>
              <a:t> </a:t>
            </a:r>
          </a:p>
        </p:txBody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36964" name="Picture 4" descr="Slika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9663" y="1438275"/>
            <a:ext cx="7075487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0B723-E3B7-404D-8EAA-FDA3D275F446}" type="slidenum">
              <a:rPr lang="en-US"/>
              <a:pPr/>
              <a:t>4</a:t>
            </a:fld>
            <a:endParaRPr lang="en-US"/>
          </a:p>
        </p:txBody>
      </p:sp>
      <p:sp>
        <p:nvSpPr>
          <p:cNvPr id="86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i="1"/>
              <a:t>t</a:t>
            </a:r>
            <a:r>
              <a:rPr lang="pl-PL"/>
              <a:t> </a:t>
            </a:r>
            <a:r>
              <a:rPr lang="en-GB"/>
              <a:t>расподела</a:t>
            </a:r>
            <a:endParaRPr lang="sr-Latn-CS"/>
          </a:p>
        </p:txBody>
      </p:sp>
      <p:sp>
        <p:nvSpPr>
          <p:cNvPr id="86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2800"/>
              <a:t>Однос </a:t>
            </a:r>
            <a:r>
              <a:rPr lang="sr-Cyrl-CS" sz="2800"/>
              <a:t>                     </a:t>
            </a:r>
            <a:r>
              <a:rPr lang="pl-PL" sz="2800"/>
              <a:t>ће пратити Нормалну расподелу која има средину 0 и стандардно одступање 1</a:t>
            </a:r>
            <a:endParaRPr lang="sr-Cyrl-CS" sz="2800"/>
          </a:p>
          <a:p>
            <a:pPr lvl="1"/>
            <a:r>
              <a:rPr lang="pl-PL" sz="2400"/>
              <a:t>Стандардизован</a:t>
            </a:r>
            <a:r>
              <a:rPr lang="sr-Cyrl-CS" sz="2400"/>
              <a:t>у</a:t>
            </a:r>
            <a:r>
              <a:rPr lang="pl-PL" sz="2400"/>
              <a:t> Нормалн</a:t>
            </a:r>
            <a:r>
              <a:rPr lang="sr-Cyrl-CS" sz="2400"/>
              <a:t>у </a:t>
            </a:r>
            <a:r>
              <a:rPr lang="pl-PL" sz="2400"/>
              <a:t>расподел</a:t>
            </a:r>
            <a:r>
              <a:rPr lang="sr-Cyrl-CS" sz="2400"/>
              <a:t>у</a:t>
            </a:r>
          </a:p>
          <a:p>
            <a:r>
              <a:rPr lang="pl-PL" sz="2800"/>
              <a:t>Ово </a:t>
            </a:r>
            <a:r>
              <a:rPr lang="sr-Cyrl-CS" sz="2800"/>
              <a:t>није </a:t>
            </a:r>
            <a:r>
              <a:rPr lang="pl-PL" sz="2800"/>
              <a:t>тачно за мале узорке</a:t>
            </a:r>
            <a:endParaRPr lang="sr-Cyrl-CS" sz="2800"/>
          </a:p>
          <a:p>
            <a:r>
              <a:rPr lang="pl-PL" sz="2800"/>
              <a:t>Процењен</a:t>
            </a:r>
            <a:r>
              <a:rPr lang="sr-Cyrl-CS" sz="2800"/>
              <a:t>о </a:t>
            </a:r>
            <a:r>
              <a:rPr lang="pl-PL" sz="2800"/>
              <a:t>стандардн</a:t>
            </a:r>
            <a:r>
              <a:rPr lang="sr-Cyrl-CS" sz="2800"/>
              <a:t>о </a:t>
            </a:r>
            <a:r>
              <a:rPr lang="pl-PL" sz="2800"/>
              <a:t>одступање </a:t>
            </a:r>
            <a:r>
              <a:rPr lang="pl-PL" sz="2800" i="1"/>
              <a:t>s</a:t>
            </a:r>
            <a:r>
              <a:rPr lang="pl-PL" sz="2800"/>
              <a:t>, мо</a:t>
            </a:r>
            <a:r>
              <a:rPr lang="sr-Cyrl-CS" sz="2800"/>
              <a:t>ж</a:t>
            </a:r>
            <a:r>
              <a:rPr lang="pl-PL" sz="2800"/>
              <a:t>е да варира до узорка до узорка</a:t>
            </a:r>
            <a:endParaRPr lang="sr-Cyrl-CS" sz="2800"/>
          </a:p>
          <a:p>
            <a:r>
              <a:rPr lang="pl-PL" sz="2800"/>
              <a:t>Узорци са малим стандардним одступањ</a:t>
            </a:r>
            <a:r>
              <a:rPr lang="sr-Cyrl-CS" sz="2800"/>
              <a:t>и</a:t>
            </a:r>
            <a:r>
              <a:rPr lang="pl-PL" sz="2800"/>
              <a:t>ма  </a:t>
            </a:r>
            <a:endParaRPr lang="sr-Cyrl-CS" sz="2800"/>
          </a:p>
          <a:p>
            <a:pPr lvl="1"/>
            <a:r>
              <a:rPr lang="sr-Cyrl-CS" sz="2400"/>
              <a:t>дају</a:t>
            </a:r>
            <a:r>
              <a:rPr lang="pl-PL" sz="2400"/>
              <a:t> </a:t>
            </a:r>
            <a:r>
              <a:rPr lang="sr-Cyrl-CS" sz="2400"/>
              <a:t>веома </a:t>
            </a:r>
            <a:r>
              <a:rPr lang="pl-PL" sz="2400"/>
              <a:t>велике </a:t>
            </a:r>
            <a:r>
              <a:rPr lang="sr-Cyrl-CS" sz="2400"/>
              <a:t>количнике </a:t>
            </a:r>
            <a:r>
              <a:rPr lang="pl-PL" sz="2400"/>
              <a:t>и расподела ће имати много дужи крај</a:t>
            </a:r>
            <a:r>
              <a:rPr lang="sr-Cyrl-CS" sz="2400"/>
              <a:t> него </a:t>
            </a:r>
            <a:r>
              <a:rPr lang="pl-PL" sz="2400"/>
              <a:t>Нормалн</a:t>
            </a:r>
            <a:r>
              <a:rPr lang="sr-Cyrl-CS" sz="2400"/>
              <a:t>а расподела</a:t>
            </a:r>
            <a:endParaRPr lang="sr-Latn-CS" sz="2400"/>
          </a:p>
        </p:txBody>
      </p:sp>
      <p:sp>
        <p:nvSpPr>
          <p:cNvPr id="867332" name="Rectangle 4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7333" name="Object 5"/>
          <p:cNvGraphicFramePr>
            <a:graphicFrameLocks noChangeAspect="1"/>
          </p:cNvGraphicFramePr>
          <p:nvPr/>
        </p:nvGraphicFramePr>
        <p:xfrm>
          <a:off x="1985963" y="1379538"/>
          <a:ext cx="2097087" cy="622300"/>
        </p:xfrm>
        <a:graphic>
          <a:graphicData uri="http://schemas.openxmlformats.org/presentationml/2006/ole">
            <p:oleObj spid="_x0000_s867333" name="Equation" r:id="rId4" imgW="863225" imgH="25389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B617-3821-46E3-9B8B-C1A7F72E3B6C}" type="slidenum">
              <a:rPr lang="en-US"/>
              <a:pPr/>
              <a:t>40</a:t>
            </a:fld>
            <a:endParaRPr lang="en-US"/>
          </a:p>
        </p:txBody>
      </p:sp>
      <p:sp>
        <p:nvSpPr>
          <p:cNvPr id="93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600"/>
              <a:t>Дебљина п</a:t>
            </a:r>
            <a:r>
              <a:rPr lang="it-IT" sz="2600"/>
              <a:t>откожно</a:t>
            </a:r>
            <a:r>
              <a:rPr lang="sr-Cyrl-CS" sz="2600"/>
              <a:t>г </a:t>
            </a:r>
            <a:r>
              <a:rPr lang="it-IT" sz="2600"/>
              <a:t>ткив</a:t>
            </a:r>
            <a:r>
              <a:rPr lang="sr-Cyrl-CS" sz="2600"/>
              <a:t>а </a:t>
            </a:r>
            <a:r>
              <a:rPr lang="it-IT" sz="2600"/>
              <a:t>бицепса, </a:t>
            </a:r>
            <a:r>
              <a:rPr lang="sr-Cyrl-CS" sz="2600"/>
              <a:t>поређена </a:t>
            </a:r>
            <a:r>
              <a:rPr lang="it-IT" sz="2600"/>
              <a:t>код две групе пацијената, кори</a:t>
            </a:r>
            <a:r>
              <a:rPr lang="sr-Cyrl-CS" sz="2600"/>
              <a:t>шћењем </a:t>
            </a:r>
            <a:r>
              <a:rPr lang="it-IT" sz="2600"/>
              <a:t>различит</a:t>
            </a:r>
            <a:r>
              <a:rPr lang="sr-Cyrl-CS" sz="2600"/>
              <a:t>их </a:t>
            </a:r>
            <a:r>
              <a:rPr lang="it-IT" sz="2600"/>
              <a:t>трансформациј</a:t>
            </a:r>
            <a:r>
              <a:rPr lang="sr-Cyrl-CS" sz="2600"/>
              <a:t>а</a:t>
            </a:r>
            <a:r>
              <a:rPr lang="sr-Latn-CS" sz="2600"/>
              <a:t> </a:t>
            </a:r>
          </a:p>
        </p:txBody>
      </p:sp>
      <p:graphicFrame>
        <p:nvGraphicFramePr>
          <p:cNvPr id="939011" name="Object 3"/>
          <p:cNvGraphicFramePr>
            <a:graphicFrameLocks noChangeAspect="1"/>
          </p:cNvGraphicFramePr>
          <p:nvPr>
            <p:ph idx="1"/>
          </p:nvPr>
        </p:nvGraphicFramePr>
        <p:xfrm>
          <a:off x="247650" y="1389063"/>
          <a:ext cx="8569325" cy="5083175"/>
        </p:xfrm>
        <a:graphic>
          <a:graphicData uri="http://schemas.openxmlformats.org/presentationml/2006/ole">
            <p:oleObj spid="_x0000_s939011" name="Document" r:id="rId4" imgW="6077641" imgH="3783801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9FA5-3BE2-4BC5-A58B-DFDFE39E6784}" type="slidenum">
              <a:rPr lang="en-US"/>
              <a:pPr/>
              <a:t>41</a:t>
            </a:fld>
            <a:endParaRPr lang="en-US"/>
          </a:p>
        </p:txBody>
      </p:sp>
      <p:sp>
        <p:nvSpPr>
          <p:cNvPr id="96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Дво-стране тачке вероватноће </a:t>
            </a:r>
            <a:r>
              <a:rPr lang="sr-Latn-CS" sz="3600" i="1"/>
              <a:t>t</a:t>
            </a:r>
            <a:r>
              <a:rPr lang="sr-Cyrl-CS" sz="3600"/>
              <a:t> расподеле</a:t>
            </a:r>
            <a:r>
              <a:rPr lang="sr-Latn-CS" sz="3600"/>
              <a:t> </a:t>
            </a:r>
          </a:p>
        </p:txBody>
      </p:sp>
      <p:graphicFrame>
        <p:nvGraphicFramePr>
          <p:cNvPr id="962563" name="Object 3"/>
          <p:cNvGraphicFramePr>
            <a:graphicFrameLocks noChangeAspect="1"/>
          </p:cNvGraphicFramePr>
          <p:nvPr>
            <p:ph idx="1"/>
          </p:nvPr>
        </p:nvGraphicFramePr>
        <p:xfrm>
          <a:off x="1808163" y="1331913"/>
          <a:ext cx="6205537" cy="5102225"/>
        </p:xfrm>
        <a:graphic>
          <a:graphicData uri="http://schemas.openxmlformats.org/presentationml/2006/ole">
            <p:oleObj spid="_x0000_s962563" name="Document" r:id="rId4" imgW="6004641" imgH="493719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2133-3A62-4C9F-B50E-E5905A18902A}" type="slidenum">
              <a:rPr lang="en-US"/>
              <a:pPr/>
              <a:t>42</a:t>
            </a:fld>
            <a:endParaRPr lang="en-US"/>
          </a:p>
        </p:txBody>
      </p:sp>
      <p:sp>
        <p:nvSpPr>
          <p:cNvPr id="96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Употреба трансформација</a:t>
            </a:r>
            <a:endParaRPr lang="sr-Latn-CS"/>
          </a:p>
        </p:txBody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Т</a:t>
            </a:r>
            <a:r>
              <a:rPr lang="it-IT" sz="2800"/>
              <a:t>рансформисани подаци дају</a:t>
            </a:r>
            <a:endParaRPr lang="sr-Cyrl-CS" sz="2800"/>
          </a:p>
          <a:p>
            <a:pPr lvl="1"/>
            <a:r>
              <a:rPr lang="sr-Cyrl-CS" sz="2400"/>
              <a:t>б</a:t>
            </a:r>
            <a:r>
              <a:rPr lang="it-IT" sz="2400"/>
              <a:t>ољи тест значајности од необрађених података</a:t>
            </a:r>
            <a:endParaRPr lang="sr-Cyrl-CS" sz="2400"/>
          </a:p>
          <a:p>
            <a:r>
              <a:rPr lang="sr-Cyrl-CS" sz="2800"/>
              <a:t>И</a:t>
            </a:r>
            <a:r>
              <a:rPr lang="it-IT" sz="2800"/>
              <a:t>нтервали поверења за трансформисане податке </a:t>
            </a:r>
            <a:endParaRPr lang="sr-Cyrl-CS" sz="2800"/>
          </a:p>
          <a:p>
            <a:pPr lvl="1"/>
            <a:r>
              <a:rPr lang="sr-Cyrl-CS" sz="2400"/>
              <a:t>с</a:t>
            </a:r>
            <a:r>
              <a:rPr lang="it-IT" sz="2400"/>
              <a:t>у тежи за тумачење</a:t>
            </a:r>
            <a:endParaRPr lang="sr-Cyrl-CS" sz="2400"/>
          </a:p>
          <a:p>
            <a:r>
              <a:rPr lang="it-IT" sz="2800"/>
              <a:t>Границе поверења за разлику не могу </a:t>
            </a:r>
            <a:r>
              <a:rPr lang="sr-Cyrl-CS" sz="2800"/>
              <a:t>да </a:t>
            </a:r>
            <a:r>
              <a:rPr lang="it-IT" sz="2800"/>
              <a:t>б</a:t>
            </a:r>
            <a:r>
              <a:rPr lang="sr-Cyrl-CS" sz="2800"/>
              <a:t>уду </a:t>
            </a:r>
            <a:r>
              <a:rPr lang="it-IT" sz="2800"/>
              <a:t>трансформисан</a:t>
            </a:r>
            <a:r>
              <a:rPr lang="sr-Cyrl-CS" sz="2800"/>
              <a:t>е </a:t>
            </a:r>
            <a:r>
              <a:rPr lang="it-IT" sz="2800"/>
              <a:t>назад у оригиналну скалу</a:t>
            </a:r>
            <a:endParaRPr lang="sr-Cyrl-CS" sz="2800"/>
          </a:p>
          <a:p>
            <a:pPr lvl="1"/>
            <a:r>
              <a:rPr lang="it-IT" sz="2400"/>
              <a:t>квадратни корен и границе реципрочности дају апсурдне резултате</a:t>
            </a:r>
            <a:endParaRPr lang="sr-Cyrl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35F97-F4A9-418E-AF62-44E0929660A4}" type="slidenum">
              <a:rPr lang="en-US"/>
              <a:pPr/>
              <a:t>43</a:t>
            </a:fld>
            <a:endParaRPr lang="en-US"/>
          </a:p>
        </p:txBody>
      </p:sp>
      <p:sp>
        <p:nvSpPr>
          <p:cNvPr id="94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Употреба трансформација</a:t>
            </a:r>
            <a:endParaRPr lang="sr-Latn-CS"/>
          </a:p>
        </p:txBody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92250"/>
            <a:ext cx="8229600" cy="4725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/>
              <a:t>Lогаритам даје резултате који се могу интерпретирати (0</a:t>
            </a:r>
            <a:r>
              <a:rPr lang="sr-Cyrl-CS"/>
              <a:t>.</a:t>
            </a:r>
            <a:r>
              <a:rPr lang="it-IT"/>
              <a:t>89 до 2</a:t>
            </a:r>
            <a:r>
              <a:rPr lang="sr-Cyrl-CS"/>
              <a:t>.</a:t>
            </a:r>
            <a:r>
              <a:rPr lang="it-IT"/>
              <a:t>03)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it-IT"/>
              <a:t>али они нису границе за разлику у милиметрима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it-IT"/>
              <a:t>не садрже нулу</a:t>
            </a:r>
            <a:r>
              <a:rPr lang="sr-Cyrl-CS"/>
              <a:t>, </a:t>
            </a:r>
            <a:r>
              <a:rPr lang="it-IT"/>
              <a:t>па опет разлика није значајна</a:t>
            </a:r>
            <a:r>
              <a:rPr lang="sr-Latn-CS"/>
              <a:t> 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it-IT"/>
              <a:t>Они су 95% границе поверења за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it-IT"/>
              <a:t>размеру геометријске средине Kронове болести до геометријске средине целијаклије</a:t>
            </a:r>
            <a:endParaRPr lang="sr-Cyrl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E887-DE01-4EEC-9491-395AC84EEA42}" type="slidenum">
              <a:rPr lang="en-US"/>
              <a:pPr/>
              <a:t>44</a:t>
            </a:fld>
            <a:endParaRPr lang="en-US"/>
          </a:p>
        </p:txBody>
      </p:sp>
      <p:sp>
        <p:nvSpPr>
          <p:cNvPr id="94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Одступања од претпоставки </a:t>
            </a:r>
            <a:r>
              <a:rPr lang="en-GB" sz="3600" i="1"/>
              <a:t>t</a:t>
            </a:r>
            <a:r>
              <a:rPr lang="en-GB" sz="3600"/>
              <a:t> </a:t>
            </a:r>
            <a:r>
              <a:rPr lang="sr-Cyrl-CS" sz="3600"/>
              <a:t>метода</a:t>
            </a:r>
            <a:r>
              <a:rPr lang="sr-Latn-CS" sz="3600"/>
              <a:t> </a:t>
            </a:r>
          </a:p>
        </p:txBody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Н</a:t>
            </a:r>
            <a:r>
              <a:rPr lang="it-IT" sz="2800"/>
              <a:t>еке променљиве се усклађују веома блиско са Нормалном расподелом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it-IT" sz="2400"/>
              <a:t>друге </a:t>
            </a:r>
            <a:r>
              <a:rPr lang="sr-Cyrl-CS" sz="2400"/>
              <a:t>се </a:t>
            </a:r>
            <a:r>
              <a:rPr lang="it-IT" sz="2400"/>
              <a:t>не усклађују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v-SE" sz="2800"/>
              <a:t>Одступања се јављају </a:t>
            </a:r>
            <a:r>
              <a:rPr lang="sr-Cyrl-CS" sz="2800"/>
              <a:t>на </a:t>
            </a:r>
            <a:r>
              <a:rPr lang="sv-SE" sz="2800"/>
              <a:t>два основна начина: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v-SE" sz="2400"/>
              <a:t>груписање и 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v-SE" sz="2400"/>
              <a:t>искошеност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v-SE" sz="2800" b="1"/>
              <a:t>Груписање</a:t>
            </a:r>
            <a:r>
              <a:rPr lang="sv-SE" sz="2800"/>
              <a:t> се јавља када  се непрекидна променљива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v-SE" sz="2400"/>
              <a:t>као што је људска висина, мери </a:t>
            </a:r>
            <a:r>
              <a:rPr lang="sr-Cyrl-CS" sz="2400"/>
              <a:t>у </a:t>
            </a:r>
            <a:r>
              <a:rPr lang="sv-SE" sz="2400"/>
              <a:t>јединицама које су прилично велике релативн</a:t>
            </a:r>
            <a:r>
              <a:rPr lang="sr-Cyrl-CS" sz="2400"/>
              <a:t>о </a:t>
            </a:r>
            <a:r>
              <a:rPr lang="sv-SE" sz="2400"/>
              <a:t>у односу на опсег</a:t>
            </a:r>
            <a:endParaRPr lang="sr-Cyrl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14781-2D59-4A6C-9652-064146BCF214}" type="slidenum">
              <a:rPr lang="en-US"/>
              <a:pPr/>
              <a:t>45</a:t>
            </a:fld>
            <a:endParaRPr lang="en-US"/>
          </a:p>
        </p:txBody>
      </p:sp>
      <p:sp>
        <p:nvSpPr>
          <p:cNvPr id="94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600"/>
              <a:t>Узорак </a:t>
            </a:r>
            <a:r>
              <a:rPr lang="sr-Latn-CS" sz="2600" i="1"/>
              <a:t>t</a:t>
            </a:r>
            <a:r>
              <a:rPr lang="sr-Latn-CS" sz="2600"/>
              <a:t> </a:t>
            </a:r>
            <a:r>
              <a:rPr lang="sr-Cyrl-CS" sz="2600"/>
              <a:t>односа изведених из 750 узорака од 4 људске висине и </a:t>
            </a:r>
            <a:r>
              <a:rPr lang="sr-Latn-CS" sz="2600" i="1"/>
              <a:t>t</a:t>
            </a:r>
            <a:r>
              <a:rPr lang="sr-Latn-CS" sz="2600"/>
              <a:t> </a:t>
            </a:r>
            <a:r>
              <a:rPr lang="sr-Cyrl-CS" sz="2600"/>
              <a:t>расподеле, по Студенту (1908)</a:t>
            </a:r>
            <a:r>
              <a:rPr lang="sr-Latn-CS" sz="2600"/>
              <a:t> </a:t>
            </a:r>
          </a:p>
        </p:txBody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45156" name="Picture 4" descr="Slika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438" y="1344613"/>
            <a:ext cx="7605712" cy="502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0ED07-9BA6-4C4C-AFD3-B48A42510077}" type="slidenum">
              <a:rPr lang="en-US"/>
              <a:pPr/>
              <a:t>46</a:t>
            </a:fld>
            <a:endParaRPr lang="en-US"/>
          </a:p>
        </p:txBody>
      </p:sp>
      <p:sp>
        <p:nvSpPr>
          <p:cNvPr id="94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Одступања од претпоставки </a:t>
            </a:r>
            <a:r>
              <a:rPr lang="en-GB" sz="3600" i="1"/>
              <a:t>t</a:t>
            </a:r>
            <a:r>
              <a:rPr lang="en-GB" sz="3600"/>
              <a:t> </a:t>
            </a:r>
            <a:r>
              <a:rPr lang="sr-Cyrl-CS" sz="3600"/>
              <a:t>метода</a:t>
            </a:r>
            <a:endParaRPr lang="sr-Latn-CS" sz="3600"/>
          </a:p>
        </p:txBody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800"/>
              <a:t>Искошеност</a:t>
            </a:r>
            <a:r>
              <a:rPr lang="sr-Cyrl-CS" sz="2800"/>
              <a:t> </a:t>
            </a:r>
            <a:r>
              <a:rPr lang="sr-Latn-CS" sz="2800"/>
              <a:t>може поништити метод</a:t>
            </a:r>
            <a:r>
              <a:rPr lang="sr-Cyrl-CS" sz="2800"/>
              <a:t>е </a:t>
            </a:r>
            <a:r>
              <a:rPr lang="sr-Latn-CS" sz="2800"/>
              <a:t>засноване на </a:t>
            </a:r>
            <a:r>
              <a:rPr lang="sr-Latn-CS" sz="2800" i="1"/>
              <a:t>t</a:t>
            </a:r>
            <a:r>
              <a:rPr lang="sr-Latn-CS" sz="2800"/>
              <a:t> расподели</a:t>
            </a:r>
            <a:endParaRPr lang="sr-Cyrl-CS" sz="2800"/>
          </a:p>
          <a:p>
            <a:r>
              <a:rPr lang="sr-Latn-CS" sz="2800"/>
              <a:t>За мале узорке веома искошених података, </a:t>
            </a:r>
            <a:r>
              <a:rPr lang="sr-Latn-CS" sz="2800" i="1"/>
              <a:t>t</a:t>
            </a:r>
            <a:r>
              <a:rPr lang="sr-Latn-CS" sz="2800"/>
              <a:t> расподела се не уклапа добро у расподелу</a:t>
            </a:r>
            <a:r>
              <a:rPr lang="sr-Cyrl-CS" sz="2800"/>
              <a:t> </a:t>
            </a:r>
          </a:p>
          <a:p>
            <a:endParaRPr lang="sr-Cyrl-CS" sz="2800"/>
          </a:p>
          <a:p>
            <a:pPr>
              <a:spcBef>
                <a:spcPct val="60000"/>
              </a:spcBef>
            </a:pPr>
            <a:r>
              <a:rPr lang="sr-Latn-CS" sz="2800"/>
              <a:t>Kада имамо везане податке то није важно</a:t>
            </a:r>
            <a:endParaRPr lang="sr-Cyrl-CS" sz="2800"/>
          </a:p>
          <a:p>
            <a:pPr lvl="1"/>
            <a:r>
              <a:rPr lang="sr-Latn-CS" sz="2400"/>
              <a:t>имамо </a:t>
            </a:r>
            <a:r>
              <a:rPr lang="sr-Cyrl-CS" sz="2400"/>
              <a:t>Н</a:t>
            </a:r>
            <a:r>
              <a:rPr lang="sr-Latn-CS" sz="2400"/>
              <a:t>ормализујући ефекат одузимања</a:t>
            </a:r>
            <a:endParaRPr lang="sr-Cyrl-CS" sz="2400"/>
          </a:p>
          <a:p>
            <a:r>
              <a:rPr lang="sr-Latn-CS" sz="2800"/>
              <a:t>Искошеност утиче</a:t>
            </a:r>
            <a:r>
              <a:rPr lang="sr-Cyrl-CS" sz="2800"/>
              <a:t> на </a:t>
            </a:r>
            <a:r>
              <a:rPr lang="sr-Latn-CS" sz="2800" i="1"/>
              <a:t>t</a:t>
            </a:r>
            <a:r>
              <a:rPr lang="sr-Latn-CS" sz="2800"/>
              <a:t> статистику два узорка, </a:t>
            </a:r>
            <a:endParaRPr lang="sr-Cyrl-CS" sz="2800"/>
          </a:p>
          <a:p>
            <a:pPr lvl="1"/>
            <a:r>
              <a:rPr lang="sr-Latn-CS" sz="2400"/>
              <a:t>не толико колико и за један узорак</a:t>
            </a:r>
          </a:p>
        </p:txBody>
      </p:sp>
      <p:sp>
        <p:nvSpPr>
          <p:cNvPr id="947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47205" name="Object 5"/>
          <p:cNvGraphicFramePr>
            <a:graphicFrameLocks noChangeAspect="1"/>
          </p:cNvGraphicFramePr>
          <p:nvPr/>
        </p:nvGraphicFramePr>
        <p:xfrm>
          <a:off x="1138238" y="3302000"/>
          <a:ext cx="2649537" cy="944563"/>
        </p:xfrm>
        <a:graphic>
          <a:graphicData uri="http://schemas.openxmlformats.org/presentationml/2006/ole">
            <p:oleObj spid="_x0000_s947205" name="Equation" r:id="rId4" imgW="965200" imgH="3429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A75B4-7143-4026-A4A9-A1EC099C408C}" type="slidenum">
              <a:rPr lang="en-US"/>
              <a:pPr/>
              <a:t>47</a:t>
            </a:fld>
            <a:endParaRPr lang="en-US"/>
          </a:p>
        </p:txBody>
      </p:sp>
      <p:sp>
        <p:nvSpPr>
          <p:cNvPr id="94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Одступања од претпоставки </a:t>
            </a:r>
            <a:r>
              <a:rPr lang="en-GB" sz="3600" i="1"/>
              <a:t>t</a:t>
            </a:r>
            <a:r>
              <a:rPr lang="en-GB" sz="3600"/>
              <a:t> </a:t>
            </a:r>
            <a:r>
              <a:rPr lang="sr-Cyrl-CS" sz="3600"/>
              <a:t>метода</a:t>
            </a:r>
            <a:endParaRPr lang="sr-Latn-CS" sz="3600"/>
          </a:p>
        </p:txBody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it-IT" sz="2600"/>
              <a:t>Друга претпоставка </a:t>
            </a:r>
            <a:r>
              <a:rPr lang="sr-Latn-CS" sz="2600" i="1"/>
              <a:t>t</a:t>
            </a:r>
            <a:r>
              <a:rPr lang="sr-Latn-CS" sz="2600"/>
              <a:t> </a:t>
            </a:r>
            <a:r>
              <a:rPr lang="it-IT" sz="2600"/>
              <a:t>методе два</a:t>
            </a:r>
            <a:r>
              <a:rPr lang="sr-Cyrl-CS" sz="2600"/>
              <a:t>-</a:t>
            </a:r>
            <a:r>
              <a:rPr lang="it-IT" sz="2600"/>
              <a:t>узорка је да су варијансе у две </a:t>
            </a:r>
            <a:r>
              <a:rPr lang="sr-Cyrl-CS" sz="2600"/>
              <a:t>популације </a:t>
            </a:r>
            <a:r>
              <a:rPr lang="it-IT" sz="2600"/>
              <a:t>исте</a:t>
            </a:r>
            <a:endParaRPr lang="sr-Cyrl-CS" sz="2600"/>
          </a:p>
          <a:p>
            <a:pPr lvl="1">
              <a:lnSpc>
                <a:spcPct val="95000"/>
              </a:lnSpc>
            </a:pPr>
            <a:r>
              <a:rPr lang="sr-Cyrl-CS" sz="2200"/>
              <a:t>а</a:t>
            </a:r>
            <a:r>
              <a:rPr lang="it-IT" sz="2200"/>
              <a:t>ко </a:t>
            </a:r>
            <a:r>
              <a:rPr lang="sr-Cyrl-CS" sz="2200"/>
              <a:t>н</a:t>
            </a:r>
            <a:r>
              <a:rPr lang="it-IT" sz="2200"/>
              <a:t>ије тачно, </a:t>
            </a:r>
            <a:r>
              <a:rPr lang="sr-Latn-CS" sz="2200" i="1"/>
              <a:t>t</a:t>
            </a:r>
            <a:r>
              <a:rPr lang="sr-Latn-CS" sz="2200"/>
              <a:t> </a:t>
            </a:r>
            <a:r>
              <a:rPr lang="it-IT" sz="2200"/>
              <a:t>расподела се </a:t>
            </a:r>
            <a:r>
              <a:rPr lang="sr-Cyrl-CS" sz="2200"/>
              <a:t>не мора </a:t>
            </a:r>
            <a:r>
              <a:rPr lang="it-IT" sz="2200"/>
              <a:t>нужно применити</a:t>
            </a:r>
            <a:endParaRPr lang="sr-Cyrl-CS" sz="2200"/>
          </a:p>
          <a:p>
            <a:pPr lvl="1">
              <a:lnSpc>
                <a:spcPct val="95000"/>
              </a:lnSpc>
            </a:pPr>
            <a:r>
              <a:rPr lang="sr-Cyrl-CS" sz="2200"/>
              <a:t>е</a:t>
            </a:r>
            <a:r>
              <a:rPr lang="it-IT" sz="2200"/>
              <a:t>фекат ј мали, ако су две </a:t>
            </a:r>
            <a:r>
              <a:rPr lang="sr-Cyrl-CS" sz="2200"/>
              <a:t>популације са </a:t>
            </a:r>
            <a:r>
              <a:rPr lang="it-IT" sz="2200"/>
              <a:t>Нормалн</a:t>
            </a:r>
            <a:r>
              <a:rPr lang="sr-Cyrl-CS" sz="2200"/>
              <a:t>ом </a:t>
            </a:r>
            <a:r>
              <a:rPr lang="it-IT" sz="2200"/>
              <a:t>расподел</a:t>
            </a:r>
            <a:r>
              <a:rPr lang="sr-Cyrl-CS" sz="2200"/>
              <a:t>ом</a:t>
            </a:r>
          </a:p>
          <a:p>
            <a:pPr>
              <a:lnSpc>
                <a:spcPct val="95000"/>
              </a:lnSpc>
            </a:pPr>
            <a:r>
              <a:rPr lang="sr-Cyrl-CS" sz="2600"/>
              <a:t>З</a:t>
            </a:r>
            <a:r>
              <a:rPr lang="it-IT" sz="2600"/>
              <a:t>а узорке из исте </a:t>
            </a:r>
            <a:r>
              <a:rPr lang="sr-Cyrl-CS" sz="2600"/>
              <a:t>популације</a:t>
            </a:r>
            <a:r>
              <a:rPr lang="it-IT" sz="2600"/>
              <a:t>, средина и варијанса су независне ако је расподела Нормална</a:t>
            </a:r>
            <a:endParaRPr lang="sr-Cyrl-CS" sz="2600"/>
          </a:p>
          <a:p>
            <a:pPr>
              <a:lnSpc>
                <a:spcPct val="95000"/>
              </a:lnSpc>
            </a:pPr>
            <a:r>
              <a:rPr lang="sr-Cyrl-CS" sz="2600"/>
              <a:t>Н</a:t>
            </a:r>
            <a:r>
              <a:rPr lang="it-IT" sz="2600"/>
              <a:t>еједнака варијанса је чешће повезана са искошеношћу у подацима</a:t>
            </a:r>
            <a:endParaRPr lang="sr-Cyrl-CS" sz="2600"/>
          </a:p>
          <a:p>
            <a:pPr lvl="1">
              <a:lnSpc>
                <a:spcPct val="95000"/>
              </a:lnSpc>
            </a:pPr>
            <a:r>
              <a:rPr lang="it-IT" sz="2200"/>
              <a:t>трансформација дизајнирана да се исправи једна грешка често тежи да исправи и друге такође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29C2-C4DE-4329-BB17-D9567083942D}" type="slidenum">
              <a:rPr lang="en-US"/>
              <a:pPr/>
              <a:t>48</a:t>
            </a:fld>
            <a:endParaRPr lang="en-US"/>
          </a:p>
        </p:txBody>
      </p:sp>
      <p:sp>
        <p:nvSpPr>
          <p:cNvPr id="95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Шта је велики узорак</a:t>
            </a:r>
            <a:r>
              <a:rPr lang="it-IT"/>
              <a:t>?</a:t>
            </a:r>
            <a:r>
              <a:rPr lang="sr-Latn-CS"/>
              <a:t> </a:t>
            </a:r>
          </a:p>
        </p:txBody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3000"/>
              <a:t>Kолико мали велики узорак може бити? </a:t>
            </a:r>
            <a:endParaRPr lang="sr-Cyrl-CS" sz="3000"/>
          </a:p>
          <a:p>
            <a:r>
              <a:rPr lang="it-IT" sz="3000"/>
              <a:t>Ово питање је </a:t>
            </a:r>
            <a:r>
              <a:rPr lang="sr-Cyrl-CS" sz="3000"/>
              <a:t>критично </a:t>
            </a:r>
            <a:r>
              <a:rPr lang="it-IT" sz="3000"/>
              <a:t>за </a:t>
            </a:r>
            <a:r>
              <a:rPr lang="sr-Cyrl-CS" sz="3000"/>
              <a:t>исправност </a:t>
            </a:r>
            <a:r>
              <a:rPr lang="it-IT" sz="3000"/>
              <a:t>ових метода</a:t>
            </a:r>
          </a:p>
          <a:p>
            <a:r>
              <a:rPr lang="it-IT" sz="3000"/>
              <a:t>Под условом да се претпоставке </a:t>
            </a:r>
            <a:r>
              <a:rPr lang="sr-Latn-CS" sz="3000" i="1"/>
              <a:t>t</a:t>
            </a:r>
            <a:r>
              <a:rPr lang="sr-Latn-CS" sz="3000"/>
              <a:t> </a:t>
            </a:r>
            <a:r>
              <a:rPr lang="it-IT" sz="3000"/>
              <a:t>теста примењују</a:t>
            </a:r>
            <a:endParaRPr lang="sr-Cyrl-CS" sz="3000"/>
          </a:p>
          <a:p>
            <a:pPr lvl="1"/>
            <a:r>
              <a:rPr lang="it-IT" sz="2600"/>
              <a:t>на питање је једноставно одговорити</a:t>
            </a:r>
            <a:endParaRPr lang="sr-Cyrl-CS" sz="2600"/>
          </a:p>
          <a:p>
            <a:r>
              <a:rPr lang="sr-Cyrl-CS" sz="3000"/>
              <a:t>З</a:t>
            </a:r>
            <a:r>
              <a:rPr lang="it-IT" sz="3000"/>
              <a:t>а Нормалне податке са </a:t>
            </a:r>
            <a:r>
              <a:rPr lang="sr-Cyrl-CS" sz="3000"/>
              <a:t>униформном </a:t>
            </a:r>
            <a:r>
              <a:rPr lang="it-IT" sz="3000"/>
              <a:t>варијансом можемо заборавити </a:t>
            </a:r>
            <a:r>
              <a:rPr lang="sr-Latn-CS" sz="3000" i="1"/>
              <a:t>t</a:t>
            </a:r>
            <a:r>
              <a:rPr lang="sr-Latn-CS" sz="3000"/>
              <a:t> </a:t>
            </a:r>
            <a:r>
              <a:rPr lang="it-IT" sz="3000"/>
              <a:t>расподелу</a:t>
            </a:r>
            <a:endParaRPr lang="sr-Cyrl-CS" sz="3000"/>
          </a:p>
          <a:p>
            <a:pPr lvl="1"/>
            <a:r>
              <a:rPr lang="it-IT" sz="2600"/>
              <a:t>када имамо више од 30 посматрања</a:t>
            </a:r>
            <a:r>
              <a:rPr lang="sr-Latn-CS" sz="2600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6FE4-7649-463C-8571-66F741CFDA91}" type="slidenum">
              <a:rPr lang="en-US"/>
              <a:pPr/>
              <a:t>49</a:t>
            </a:fld>
            <a:endParaRPr lang="en-US"/>
          </a:p>
        </p:txBody>
      </p:sp>
      <p:sp>
        <p:nvSpPr>
          <p:cNvPr id="95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Дво-стране тачке вероватноће </a:t>
            </a:r>
            <a:r>
              <a:rPr lang="sr-Latn-CS" sz="3600" i="1"/>
              <a:t>t</a:t>
            </a:r>
            <a:r>
              <a:rPr lang="sr-Cyrl-CS" sz="3600"/>
              <a:t> расподеле</a:t>
            </a:r>
            <a:r>
              <a:rPr lang="sr-Latn-CS" sz="3600"/>
              <a:t> </a:t>
            </a:r>
          </a:p>
        </p:txBody>
      </p:sp>
      <p:graphicFrame>
        <p:nvGraphicFramePr>
          <p:cNvPr id="953347" name="Object 3"/>
          <p:cNvGraphicFramePr>
            <a:graphicFrameLocks noChangeAspect="1"/>
          </p:cNvGraphicFramePr>
          <p:nvPr>
            <p:ph idx="1"/>
          </p:nvPr>
        </p:nvGraphicFramePr>
        <p:xfrm>
          <a:off x="1454150" y="1331913"/>
          <a:ext cx="6677025" cy="5448300"/>
        </p:xfrm>
        <a:graphic>
          <a:graphicData uri="http://schemas.openxmlformats.org/presentationml/2006/ole">
            <p:oleObj spid="_x0000_s953347" name="Document" r:id="rId4" imgW="6013991" imgH="4907673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A5D1E-B2BF-46B9-8C97-99894C00EB1D}" type="slidenum">
              <a:rPr lang="en-US"/>
              <a:pPr/>
              <a:t>5</a:t>
            </a:fld>
            <a:endParaRPr lang="en-US"/>
          </a:p>
        </p:txBody>
      </p:sp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i="1"/>
              <a:t>t</a:t>
            </a:r>
            <a:r>
              <a:rPr lang="pl-PL"/>
              <a:t> </a:t>
            </a:r>
            <a:r>
              <a:rPr lang="en-GB"/>
              <a:t>расподела</a:t>
            </a:r>
            <a:endParaRPr lang="sr-Latn-CS"/>
          </a:p>
        </p:txBody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3000"/>
              <a:t>Под условом да посматрања долазе из Нормалне расподеле, расподела узорка од</a:t>
            </a:r>
          </a:p>
          <a:p>
            <a:endParaRPr lang="sr-Cyrl-CS" sz="3000"/>
          </a:p>
          <a:p>
            <a:r>
              <a:rPr lang="sr-Cyrl-CS" sz="3000"/>
              <a:t>је </a:t>
            </a:r>
            <a:r>
              <a:rPr lang="sr-Cyrl-CS" sz="3000" b="1"/>
              <a:t>Студентова </a:t>
            </a:r>
            <a:r>
              <a:rPr lang="sr-Latn-CS" sz="3000" b="1"/>
              <a:t>t</a:t>
            </a:r>
            <a:r>
              <a:rPr lang="sr-Cyrl-CS" sz="3000" b="1"/>
              <a:t> расподела</a:t>
            </a:r>
            <a:r>
              <a:rPr lang="sr-Cyrl-CS" sz="3000"/>
              <a:t> (</a:t>
            </a:r>
            <a:r>
              <a:rPr lang="pl-PL" sz="3000" b="1"/>
              <a:t>Student</a:t>
            </a:r>
            <a:r>
              <a:rPr lang="sr-Cyrl-CS" sz="3000" b="1"/>
              <a:t>'</a:t>
            </a:r>
            <a:r>
              <a:rPr lang="pl-PL" sz="3000" b="1"/>
              <a:t>s t distribution</a:t>
            </a:r>
            <a:r>
              <a:rPr lang="sr-Cyrl-CS" sz="3000"/>
              <a:t>) са </a:t>
            </a:r>
            <a:r>
              <a:rPr lang="pl-PL" sz="3000" i="1"/>
              <a:t>n</a:t>
            </a:r>
            <a:r>
              <a:rPr lang="sr-Cyrl-CS" sz="3000"/>
              <a:t>–1 степени слободе</a:t>
            </a:r>
          </a:p>
          <a:p>
            <a:r>
              <a:rPr lang="pl-PL" sz="3000"/>
              <a:t>M</a:t>
            </a:r>
            <a:r>
              <a:rPr lang="sr-Cyrl-CS" sz="3000"/>
              <a:t>ожемо заменити Нормалну расподелу са </a:t>
            </a:r>
          </a:p>
          <a:p>
            <a:pPr lvl="1"/>
            <a:r>
              <a:rPr lang="sr-Latn-CS" sz="2600" i="1"/>
              <a:t>t</a:t>
            </a:r>
            <a:r>
              <a:rPr lang="sr-Cyrl-CS" sz="2600"/>
              <a:t> расподелом у интервалима поверења и тестовима значајности за мале узорке</a:t>
            </a:r>
            <a:r>
              <a:rPr lang="sr-Latn-CS" sz="2600"/>
              <a:t> </a:t>
            </a:r>
            <a:endParaRPr lang="sr-Cyrl-CS" sz="2600"/>
          </a:p>
        </p:txBody>
      </p:sp>
      <p:sp>
        <p:nvSpPr>
          <p:cNvPr id="8693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1" name="Object 5"/>
          <p:cNvGraphicFramePr>
            <a:graphicFrameLocks noChangeAspect="1"/>
          </p:cNvGraphicFramePr>
          <p:nvPr/>
        </p:nvGraphicFramePr>
        <p:xfrm>
          <a:off x="1620838" y="2619375"/>
          <a:ext cx="2695575" cy="800100"/>
        </p:xfrm>
        <a:graphic>
          <a:graphicData uri="http://schemas.openxmlformats.org/presentationml/2006/ole">
            <p:oleObj spid="_x0000_s869381" name="Equation" r:id="rId4" imgW="863225" imgH="253890" progId="">
              <p:embed/>
            </p:oleObj>
          </a:graphicData>
        </a:graphic>
      </p:graphicFrame>
      <p:sp>
        <p:nvSpPr>
          <p:cNvPr id="8693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A4A2C-8436-49D2-99D1-30E0D1C09F04}" type="slidenum">
              <a:rPr lang="en-US"/>
              <a:pPr/>
              <a:t>50</a:t>
            </a:fld>
            <a:endParaRPr lang="en-US"/>
          </a:p>
        </p:txBody>
      </p:sp>
      <p:sp>
        <p:nvSpPr>
          <p:cNvPr id="95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Шта је велики узорак</a:t>
            </a:r>
            <a:r>
              <a:rPr lang="it-IT"/>
              <a:t>?</a:t>
            </a:r>
            <a:endParaRPr lang="sr-Latn-CS"/>
          </a:p>
        </p:txBody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Tx/>
              <a:buAutoNum type="arabicPeriod"/>
            </a:pPr>
            <a:r>
              <a:rPr lang="sr-Cyrl-CS" sz="2800"/>
              <a:t>Ако</a:t>
            </a:r>
            <a:r>
              <a:rPr lang="it-IT" sz="2800"/>
              <a:t> сте у недоумици, третирајте узорак као мали</a:t>
            </a:r>
            <a:endParaRPr lang="sr-Cyrl-CS" sz="2800"/>
          </a:p>
          <a:p>
            <a:pPr marL="533400" indent="-533400">
              <a:buFontTx/>
              <a:buAutoNum type="arabicPeriod"/>
            </a:pPr>
            <a:r>
              <a:rPr lang="sr-Cyrl-CS" sz="2800"/>
              <a:t>Т</a:t>
            </a:r>
            <a:r>
              <a:rPr lang="it-IT" sz="2800"/>
              <a:t>рансформишите </a:t>
            </a:r>
            <a:r>
              <a:rPr lang="sr-Cyrl-CS" sz="2800"/>
              <a:t>га </a:t>
            </a:r>
            <a:r>
              <a:rPr lang="it-IT" sz="2800"/>
              <a:t>на Нормалну расподелу ако је могуће</a:t>
            </a:r>
            <a:endParaRPr lang="sr-Cyrl-CS" sz="2800"/>
          </a:p>
          <a:p>
            <a:pPr marL="914400" lvl="1" indent="-457200"/>
            <a:r>
              <a:rPr lang="sr-Cyrl-CS" sz="2400"/>
              <a:t>у</a:t>
            </a:r>
            <a:r>
              <a:rPr lang="it-IT" sz="2400"/>
              <a:t> случају везаног узорка требало би да </a:t>
            </a:r>
            <a:r>
              <a:rPr lang="sr-Cyrl-CS" sz="2400"/>
              <a:t>га </a:t>
            </a:r>
            <a:r>
              <a:rPr lang="it-IT" sz="2400"/>
              <a:t>трансформишете </a:t>
            </a:r>
            <a:r>
              <a:rPr lang="it-IT" sz="2400" i="1"/>
              <a:t>пре</a:t>
            </a:r>
            <a:r>
              <a:rPr lang="it-IT" sz="2400"/>
              <a:t> одузимања</a:t>
            </a:r>
            <a:endParaRPr lang="sr-Cyrl-CS" sz="2400"/>
          </a:p>
          <a:p>
            <a:pPr marL="533400" indent="-533400">
              <a:buFontTx/>
              <a:buAutoNum type="arabicPeriod"/>
            </a:pPr>
            <a:r>
              <a:rPr lang="ru-RU" sz="2800"/>
              <a:t>Што више подаци одступају од Нормалних података</a:t>
            </a:r>
          </a:p>
          <a:p>
            <a:pPr marL="914400" lvl="1" indent="-457200"/>
            <a:r>
              <a:rPr lang="ru-RU" sz="2400"/>
              <a:t>већи узорак треба да буде пре него што можемо игнорисати грешке у Нормалној апроксимацији</a:t>
            </a:r>
            <a:endParaRPr lang="it-IT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15660-5296-4790-8E5C-5CC9509E4E9D}" type="slidenum">
              <a:rPr lang="en-US"/>
              <a:pPr/>
              <a:t>51</a:t>
            </a:fld>
            <a:endParaRPr lang="en-US"/>
          </a:p>
        </p:txBody>
      </p:sp>
      <p:sp>
        <p:nvSpPr>
          <p:cNvPr id="95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Шта је велики узорак</a:t>
            </a:r>
            <a:r>
              <a:rPr lang="it-IT"/>
              <a:t>?</a:t>
            </a:r>
            <a:endParaRPr lang="sr-Latn-CS"/>
          </a:p>
        </p:txBody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Не постоји једноставан одговор на питање: ''колико велики </a:t>
            </a:r>
            <a:r>
              <a:rPr lang="sr-Cyrl-CS"/>
              <a:t>је </a:t>
            </a:r>
            <a:r>
              <a:rPr lang="it-IT"/>
              <a:t>велики узорак''</a:t>
            </a:r>
            <a:endParaRPr lang="sr-Cyrl-CS"/>
          </a:p>
          <a:p>
            <a:r>
              <a:rPr lang="it-IT"/>
              <a:t>Требало би да будемо разумно сигурни са закључивањима о срединама</a:t>
            </a:r>
            <a:endParaRPr lang="sr-Cyrl-CS"/>
          </a:p>
          <a:p>
            <a:pPr lvl="1"/>
            <a:r>
              <a:rPr lang="it-IT"/>
              <a:t> ако је узорак већи од 100 за један узорак, </a:t>
            </a:r>
            <a:endParaRPr lang="sr-Cyrl-CS"/>
          </a:p>
          <a:p>
            <a:pPr lvl="1"/>
            <a:r>
              <a:rPr lang="it-IT"/>
              <a:t>или ако су оба узорка већи од 50 за два узорка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A155-859F-4C46-8824-0B27A731E267}" type="slidenum">
              <a:rPr lang="en-US"/>
              <a:pPr/>
              <a:t>6</a:t>
            </a:fld>
            <a:endParaRPr lang="en-US"/>
          </a:p>
        </p:txBody>
      </p:sp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2600"/>
              <a:t>Студентова </a:t>
            </a:r>
            <a:r>
              <a:rPr lang="sr-Latn-CS" sz="2600" i="1"/>
              <a:t>t</a:t>
            </a:r>
            <a:r>
              <a:rPr lang="sr-Latn-CS" sz="2600"/>
              <a:t> </a:t>
            </a:r>
            <a:r>
              <a:rPr lang="pl-PL" sz="2600"/>
              <a:t>расподела </a:t>
            </a:r>
            <a:r>
              <a:rPr lang="sr-Cyrl-CS" sz="2600"/>
              <a:t>са </a:t>
            </a:r>
            <a:r>
              <a:rPr lang="sr-Latn-CS" sz="2600"/>
              <a:t>1,</a:t>
            </a:r>
            <a:r>
              <a:rPr lang="sr-Cyrl-CS" sz="2600"/>
              <a:t> </a:t>
            </a:r>
            <a:r>
              <a:rPr lang="sr-Latn-CS" sz="2600"/>
              <a:t>4 </a:t>
            </a:r>
            <a:r>
              <a:rPr lang="pl-PL" sz="2600"/>
              <a:t>и</a:t>
            </a:r>
            <a:r>
              <a:rPr lang="sr-Latn-CS" sz="2600"/>
              <a:t> 20 </a:t>
            </a:r>
            <a:r>
              <a:rPr lang="pl-PL" sz="2600"/>
              <a:t>степени слободе</a:t>
            </a:r>
            <a:r>
              <a:rPr lang="sr-Latn-CS" sz="2600"/>
              <a:t>, </a:t>
            </a:r>
            <a:r>
              <a:rPr lang="pl-PL" sz="2600"/>
              <a:t>показ</a:t>
            </a:r>
            <a:r>
              <a:rPr lang="sr-Cyrl-CS" sz="2600"/>
              <a:t>ујући </a:t>
            </a:r>
            <a:r>
              <a:rPr lang="pl-PL" sz="2600"/>
              <a:t>конвергенц</a:t>
            </a:r>
            <a:r>
              <a:rPr lang="sr-Cyrl-CS" sz="2600"/>
              <a:t>ију </a:t>
            </a:r>
            <a:r>
              <a:rPr lang="pl-PL" sz="2600"/>
              <a:t>до Стандардизоване Нормалне расподеле</a:t>
            </a:r>
            <a:r>
              <a:rPr lang="sr-Latn-CS" sz="2600"/>
              <a:t> </a:t>
            </a:r>
          </a:p>
        </p:txBody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71428" name="Picture 4" descr="Slika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1738" y="1398588"/>
            <a:ext cx="6788150" cy="492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F28C-CCB3-4407-864B-2137E77DB32A}" type="slidenum">
              <a:rPr lang="en-US"/>
              <a:pPr/>
              <a:t>7</a:t>
            </a:fld>
            <a:endParaRPr lang="en-US"/>
          </a:p>
        </p:txBody>
      </p:sp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Дво-стране тачке вероватноће </a:t>
            </a:r>
            <a:r>
              <a:rPr lang="sr-Latn-CS" sz="3600" i="1"/>
              <a:t>t</a:t>
            </a:r>
            <a:r>
              <a:rPr lang="sr-Cyrl-CS" sz="3600"/>
              <a:t> расподеле</a:t>
            </a:r>
            <a:r>
              <a:rPr lang="sr-Latn-CS" sz="3600"/>
              <a:t> </a:t>
            </a:r>
          </a:p>
        </p:txBody>
      </p:sp>
      <p:graphicFrame>
        <p:nvGraphicFramePr>
          <p:cNvPr id="873475" name="Object 3"/>
          <p:cNvGraphicFramePr>
            <a:graphicFrameLocks noChangeAspect="1"/>
          </p:cNvGraphicFramePr>
          <p:nvPr>
            <p:ph idx="1"/>
          </p:nvPr>
        </p:nvGraphicFramePr>
        <p:xfrm>
          <a:off x="1173163" y="1349375"/>
          <a:ext cx="7334250" cy="5091113"/>
        </p:xfrm>
        <a:graphic>
          <a:graphicData uri="http://schemas.openxmlformats.org/presentationml/2006/ole">
            <p:oleObj spid="_x0000_s873475" name="Document" r:id="rId4" imgW="6023700" imgH="446201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22E8-3510-477E-A6B1-8224176C328F}" type="slidenum">
              <a:rPr lang="en-US"/>
              <a:pPr/>
              <a:t>8</a:t>
            </a:fld>
            <a:endParaRPr lang="en-US"/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Дво-стране тачке вероватноће </a:t>
            </a:r>
            <a:r>
              <a:rPr lang="sr-Latn-CS" sz="3600" i="1"/>
              <a:t>t</a:t>
            </a:r>
            <a:r>
              <a:rPr lang="sr-Cyrl-CS" sz="3600"/>
              <a:t> расподеле</a:t>
            </a:r>
            <a:r>
              <a:rPr lang="sr-Latn-CS" sz="3600"/>
              <a:t> </a:t>
            </a:r>
          </a:p>
        </p:txBody>
      </p:sp>
      <p:graphicFrame>
        <p:nvGraphicFramePr>
          <p:cNvPr id="875523" name="Object 3"/>
          <p:cNvGraphicFramePr>
            <a:graphicFrameLocks noChangeAspect="1"/>
          </p:cNvGraphicFramePr>
          <p:nvPr>
            <p:ph idx="1"/>
          </p:nvPr>
        </p:nvGraphicFramePr>
        <p:xfrm>
          <a:off x="1692275" y="1335088"/>
          <a:ext cx="6276975" cy="5106987"/>
        </p:xfrm>
        <a:graphic>
          <a:graphicData uri="http://schemas.openxmlformats.org/presentationml/2006/ole">
            <p:oleObj spid="_x0000_s875523" name="Document" r:id="rId4" imgW="6013991" imgH="4893274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9655-8C14-418C-AD50-4C99A15C3444}" type="slidenum">
              <a:rPr lang="en-US"/>
              <a:pPr/>
              <a:t>9</a:t>
            </a:fld>
            <a:endParaRPr lang="en-US"/>
          </a:p>
        </p:txBody>
      </p:sp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600"/>
              <a:t>Узорак </a:t>
            </a:r>
            <a:r>
              <a:rPr lang="sr-Latn-CS" sz="2600" i="1"/>
              <a:t>t</a:t>
            </a:r>
            <a:r>
              <a:rPr lang="sr-Latn-CS" sz="2600"/>
              <a:t> </a:t>
            </a:r>
            <a:r>
              <a:rPr lang="sr-Cyrl-CS" sz="2600"/>
              <a:t>односа изведених из 750 узорака од 4 људске висине и </a:t>
            </a:r>
            <a:r>
              <a:rPr lang="sr-Latn-CS" sz="2600" i="1"/>
              <a:t>t</a:t>
            </a:r>
            <a:r>
              <a:rPr lang="sr-Latn-CS" sz="2600"/>
              <a:t> </a:t>
            </a:r>
            <a:r>
              <a:rPr lang="sr-Cyrl-CS" sz="2600"/>
              <a:t>расподеле, по Студенту (1908)</a:t>
            </a:r>
            <a:r>
              <a:rPr lang="sr-Latn-CS" sz="2600"/>
              <a:t> </a:t>
            </a:r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77572" name="Picture 4" descr="Slika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438" y="1344613"/>
            <a:ext cx="7605712" cy="502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734</TotalTime>
  <Words>2799</Words>
  <Application>Microsoft Office PowerPoint</Application>
  <PresentationFormat>On-screen Show (4:3)</PresentationFormat>
  <Paragraphs>439</Paragraphs>
  <Slides>51</Slides>
  <Notes>50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FIT slajd predavanja</vt:lpstr>
      <vt:lpstr>Equation</vt:lpstr>
      <vt:lpstr>Document</vt:lpstr>
      <vt:lpstr>          УПОРЕЂИВАЊЕ СРЕДИНЕ МАЛИХ УЗОРАКА </vt:lpstr>
      <vt:lpstr>Упоређивање средине малих узорака - t расподела </vt:lpstr>
      <vt:lpstr>t расподела</vt:lpstr>
      <vt:lpstr>t расподела</vt:lpstr>
      <vt:lpstr>t расподела</vt:lpstr>
      <vt:lpstr>Студентова t расподела са 1, 4 и 20 степени слободе, показујући конвергенцију до Стандардизоване Нормалне расподеле </vt:lpstr>
      <vt:lpstr>Дво-стране тачке вероватноће t расподеле </vt:lpstr>
      <vt:lpstr>Дво-стране тачке вероватноће t расподеле </vt:lpstr>
      <vt:lpstr>Узорак t односа изведених из 750 узорака од 4 људске висине и t расподеле, по Студенту (1908) </vt:lpstr>
      <vt:lpstr>t метод једног-узорка </vt:lpstr>
      <vt:lpstr>t метод једног-узорка</vt:lpstr>
      <vt:lpstr>t метод једног-узорка</vt:lpstr>
      <vt:lpstr>Kапиларна густина (по мм2) у стопалу код пацијената са улцерацијом и код здраве контролне групе</vt:lpstr>
      <vt:lpstr>Kапиларна густина (по мм2) у стопалу код пацијената са улцерацијом и код здраве контролне групе</vt:lpstr>
      <vt:lpstr>t метод једног-узорка</vt:lpstr>
      <vt:lpstr>Дво-стране тачке вероватноће t расподеле</vt:lpstr>
      <vt:lpstr>t метод једног-узорка</vt:lpstr>
      <vt:lpstr>t метод једног-узорка</vt:lpstr>
      <vt:lpstr>t метод једног-узорка</vt:lpstr>
      <vt:lpstr>Нормални дијаграм за разлике и дијаграм разлике у односу на просек за податке за пацијенте са улцерацијом </vt:lpstr>
      <vt:lpstr>Средине два независна узорка </vt:lpstr>
      <vt:lpstr>Средине два независна узорка</vt:lpstr>
      <vt:lpstr>Средине два независна узорка</vt:lpstr>
      <vt:lpstr>Средине два независна узорка</vt:lpstr>
      <vt:lpstr>Средине два независна узорка</vt:lpstr>
      <vt:lpstr>Kапиларна густина (по мм2) у стопалу код пацијената са улцерацијом и код здраве контролне групе</vt:lpstr>
      <vt:lpstr>Kапиларна густина (по мм2) у стопалу код пацијената са улцерацијом и код здраве контролне групе</vt:lpstr>
      <vt:lpstr>Дијаграм растурања у односу на групу и Нормални дијаграм за просеке пацијената из табеле капиларне густине</vt:lpstr>
      <vt:lpstr>Средине два независна узорка</vt:lpstr>
      <vt:lpstr>Средине два независна узорка</vt:lpstr>
      <vt:lpstr>Дво-стране тачке вероватноће t расподеле </vt:lpstr>
      <vt:lpstr>Средине два независна узорка</vt:lpstr>
      <vt:lpstr>Средине два независна узорка</vt:lpstr>
      <vt:lpstr>Употреба трансформација </vt:lpstr>
      <vt:lpstr>Употреба трансформација</vt:lpstr>
      <vt:lpstr>Употреба трансформација</vt:lpstr>
      <vt:lpstr>Дебљина поткожног ткива (biceps skinfold thickness) бицепса (мм) код две групе пацијената </vt:lpstr>
      <vt:lpstr>Дијаграм растурања, хистограм и Нормални дијаграм за податке о поткожном ткиву бицепса </vt:lpstr>
      <vt:lpstr>Дијаграм растурања, хистограм и Нормални дијаграм за мерење поткожног ткива бицепса, по квадратном корену, логаритму и реципрочним трансформацијама </vt:lpstr>
      <vt:lpstr>Дебљина поткожног ткива бицепса, поређена код две групе пацијената, коришћењем различитих трансформација </vt:lpstr>
      <vt:lpstr>Дво-стране тачке вероватноће t расподеле </vt:lpstr>
      <vt:lpstr>Употреба трансформација</vt:lpstr>
      <vt:lpstr>Употреба трансформација</vt:lpstr>
      <vt:lpstr>Одступања од претпоставки t метода </vt:lpstr>
      <vt:lpstr>Узорак t односа изведених из 750 узорака од 4 људске висине и t расподеле, по Студенту (1908) </vt:lpstr>
      <vt:lpstr>Одступања од претпоставки t метода</vt:lpstr>
      <vt:lpstr>Одступања од претпоставки t метода</vt:lpstr>
      <vt:lpstr>Шта је велики узорак? </vt:lpstr>
      <vt:lpstr>Дво-стране тачке вероватноће t расподеле </vt:lpstr>
      <vt:lpstr>Шта је велики узорак?</vt:lpstr>
      <vt:lpstr>Шта је велики узорак?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Nebojsa Zdravkovic</cp:lastModifiedBy>
  <cp:revision>215</cp:revision>
  <dcterms:created xsi:type="dcterms:W3CDTF">2006-09-26T20:52:51Z</dcterms:created>
  <dcterms:modified xsi:type="dcterms:W3CDTF">2019-09-13T15:41:42Z</dcterms:modified>
</cp:coreProperties>
</file>